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4"/>
  </p:notesMasterIdLst>
  <p:sldIdLst>
    <p:sldId id="256" r:id="rId2"/>
    <p:sldId id="286" r:id="rId3"/>
    <p:sldId id="257" r:id="rId4"/>
    <p:sldId id="285" r:id="rId5"/>
    <p:sldId id="289" r:id="rId6"/>
    <p:sldId id="258" r:id="rId7"/>
    <p:sldId id="283" r:id="rId8"/>
    <p:sldId id="322" r:id="rId9"/>
    <p:sldId id="323" r:id="rId10"/>
    <p:sldId id="324" r:id="rId11"/>
    <p:sldId id="325" r:id="rId12"/>
    <p:sldId id="292" r:id="rId13"/>
    <p:sldId id="290" r:id="rId14"/>
    <p:sldId id="259" r:id="rId15"/>
    <p:sldId id="260" r:id="rId16"/>
    <p:sldId id="282" r:id="rId17"/>
    <p:sldId id="294" r:id="rId18"/>
    <p:sldId id="304" r:id="rId19"/>
    <p:sldId id="293" r:id="rId20"/>
    <p:sldId id="261" r:id="rId21"/>
    <p:sldId id="262" r:id="rId22"/>
    <p:sldId id="326" r:id="rId23"/>
    <p:sldId id="314" r:id="rId24"/>
    <p:sldId id="263" r:id="rId25"/>
    <p:sldId id="264" r:id="rId26"/>
    <p:sldId id="297" r:id="rId27"/>
    <p:sldId id="265" r:id="rId28"/>
    <p:sldId id="266" r:id="rId29"/>
    <p:sldId id="327" r:id="rId30"/>
    <p:sldId id="267" r:id="rId31"/>
    <p:sldId id="269" r:id="rId32"/>
    <p:sldId id="268" r:id="rId33"/>
    <p:sldId id="298" r:id="rId34"/>
    <p:sldId id="315" r:id="rId35"/>
    <p:sldId id="312" r:id="rId36"/>
    <p:sldId id="271" r:id="rId37"/>
    <p:sldId id="273" r:id="rId38"/>
    <p:sldId id="272" r:id="rId39"/>
    <p:sldId id="270" r:id="rId40"/>
    <p:sldId id="274" r:id="rId41"/>
    <p:sldId id="307" r:id="rId42"/>
    <p:sldId id="311" r:id="rId43"/>
    <p:sldId id="308" r:id="rId44"/>
    <p:sldId id="309" r:id="rId45"/>
    <p:sldId id="306" r:id="rId46"/>
    <p:sldId id="305" r:id="rId47"/>
    <p:sldId id="316" r:id="rId48"/>
    <p:sldId id="318" r:id="rId49"/>
    <p:sldId id="320" r:id="rId50"/>
    <p:sldId id="328" r:id="rId51"/>
    <p:sldId id="331" r:id="rId52"/>
    <p:sldId id="344" r:id="rId53"/>
    <p:sldId id="329" r:id="rId54"/>
    <p:sldId id="330" r:id="rId55"/>
    <p:sldId id="332" r:id="rId56"/>
    <p:sldId id="333" r:id="rId57"/>
    <p:sldId id="321" r:id="rId58"/>
    <p:sldId id="345" r:id="rId59"/>
    <p:sldId id="317" r:id="rId60"/>
    <p:sldId id="334" r:id="rId61"/>
    <p:sldId id="338" r:id="rId62"/>
    <p:sldId id="303" r:id="rId63"/>
    <p:sldId id="335" r:id="rId64"/>
    <p:sldId id="336" r:id="rId65"/>
    <p:sldId id="337" r:id="rId66"/>
    <p:sldId id="339" r:id="rId67"/>
    <p:sldId id="310" r:id="rId68"/>
    <p:sldId id="275" r:id="rId69"/>
    <p:sldId id="340" r:id="rId70"/>
    <p:sldId id="300" r:id="rId71"/>
    <p:sldId id="277" r:id="rId72"/>
    <p:sldId id="301" r:id="rId73"/>
    <p:sldId id="302" r:id="rId74"/>
    <p:sldId id="291" r:id="rId75"/>
    <p:sldId id="341" r:id="rId76"/>
    <p:sldId id="280" r:id="rId77"/>
    <p:sldId id="276" r:id="rId78"/>
    <p:sldId id="343" r:id="rId79"/>
    <p:sldId id="313" r:id="rId80"/>
    <p:sldId id="319" r:id="rId81"/>
    <p:sldId id="279" r:id="rId82"/>
    <p:sldId id="281" r:id="rId8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5CAD25F-818A-41FC-8FEB-66ADC7628A83}">
          <p14:sldIdLst>
            <p14:sldId id="256"/>
            <p14:sldId id="286"/>
            <p14:sldId id="257"/>
            <p14:sldId id="285"/>
            <p14:sldId id="289"/>
            <p14:sldId id="258"/>
            <p14:sldId id="283"/>
            <p14:sldId id="322"/>
            <p14:sldId id="323"/>
            <p14:sldId id="324"/>
            <p14:sldId id="325"/>
            <p14:sldId id="292"/>
            <p14:sldId id="290"/>
            <p14:sldId id="259"/>
            <p14:sldId id="260"/>
            <p14:sldId id="282"/>
            <p14:sldId id="294"/>
            <p14:sldId id="304"/>
            <p14:sldId id="293"/>
            <p14:sldId id="261"/>
            <p14:sldId id="262"/>
            <p14:sldId id="326"/>
            <p14:sldId id="314"/>
            <p14:sldId id="263"/>
            <p14:sldId id="264"/>
            <p14:sldId id="297"/>
            <p14:sldId id="265"/>
            <p14:sldId id="266"/>
            <p14:sldId id="327"/>
            <p14:sldId id="267"/>
            <p14:sldId id="269"/>
            <p14:sldId id="268"/>
            <p14:sldId id="298"/>
            <p14:sldId id="315"/>
            <p14:sldId id="312"/>
            <p14:sldId id="271"/>
            <p14:sldId id="273"/>
            <p14:sldId id="272"/>
            <p14:sldId id="270"/>
            <p14:sldId id="274"/>
            <p14:sldId id="307"/>
            <p14:sldId id="311"/>
            <p14:sldId id="308"/>
            <p14:sldId id="309"/>
            <p14:sldId id="306"/>
            <p14:sldId id="305"/>
            <p14:sldId id="316"/>
            <p14:sldId id="318"/>
            <p14:sldId id="320"/>
            <p14:sldId id="328"/>
            <p14:sldId id="331"/>
            <p14:sldId id="344"/>
            <p14:sldId id="329"/>
            <p14:sldId id="330"/>
            <p14:sldId id="332"/>
            <p14:sldId id="333"/>
            <p14:sldId id="321"/>
            <p14:sldId id="345"/>
            <p14:sldId id="317"/>
            <p14:sldId id="334"/>
            <p14:sldId id="338"/>
            <p14:sldId id="303"/>
            <p14:sldId id="335"/>
            <p14:sldId id="336"/>
            <p14:sldId id="337"/>
            <p14:sldId id="339"/>
            <p14:sldId id="310"/>
            <p14:sldId id="275"/>
            <p14:sldId id="340"/>
            <p14:sldId id="300"/>
            <p14:sldId id="277"/>
            <p14:sldId id="301"/>
            <p14:sldId id="302"/>
            <p14:sldId id="291"/>
            <p14:sldId id="341"/>
            <p14:sldId id="280"/>
            <p14:sldId id="276"/>
            <p14:sldId id="343"/>
            <p14:sldId id="313"/>
            <p14:sldId id="319"/>
            <p14:sldId id="279"/>
            <p14:sldId id="281"/>
          </p14:sldIdLst>
        </p14:section>
      </p14:sectionLst>
    </p:ex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C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99" autoAdjust="0"/>
    <p:restoredTop sz="88707" autoAdjust="0"/>
  </p:normalViewPr>
  <p:slideViewPr>
    <p:cSldViewPr>
      <p:cViewPr varScale="1">
        <p:scale>
          <a:sx n="77" d="100"/>
          <a:sy n="77" d="100"/>
        </p:scale>
        <p:origin x="-1584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notesMaster" Target="notesMasters/notesMaster1.xml"/><Relationship Id="rId85" Type="http://schemas.openxmlformats.org/officeDocument/2006/relationships/printerSettings" Target="printerSettings/printerSettings1.bin"/><Relationship Id="rId86" Type="http://schemas.openxmlformats.org/officeDocument/2006/relationships/presProps" Target="presProps.xml"/><Relationship Id="rId87" Type="http://schemas.openxmlformats.org/officeDocument/2006/relationships/viewProps" Target="viewProps.xml"/><Relationship Id="rId88" Type="http://schemas.openxmlformats.org/officeDocument/2006/relationships/theme" Target="theme/theme1.xml"/><Relationship Id="rId8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C9788E-335E-4178-AFC2-8B2249C56192}" type="datetimeFigureOut">
              <a:rPr lang="en-US" smtClean="0"/>
              <a:t>5/11/14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B2551E-D0AC-45CA-AE7F-8DCA9D8843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8111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B2551E-D0AC-45CA-AE7F-8DCA9D88437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498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B2551E-D0AC-45CA-AE7F-8DCA9D88437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6574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B2551E-D0AC-45CA-AE7F-8DCA9D88437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4421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B2551E-D0AC-45CA-AE7F-8DCA9D88437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8924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B2551E-D0AC-45CA-AE7F-8DCA9D88437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1284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B2551E-D0AC-45CA-AE7F-8DCA9D88437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602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B2551E-D0AC-45CA-AE7F-8DCA9D88437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3584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B2551E-D0AC-45CA-AE7F-8DCA9D88437A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9629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B2551E-D0AC-45CA-AE7F-8DCA9D88437A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139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B2551E-D0AC-45CA-AE7F-8DCA9D88437A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6664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B2551E-D0AC-45CA-AE7F-8DCA9D88437A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6664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B2551E-D0AC-45CA-AE7F-8DCA9D88437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4984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B2551E-D0AC-45CA-AE7F-8DCA9D88437A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66643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B2551E-D0AC-45CA-AE7F-8DCA9D88437A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66643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B2551E-D0AC-45CA-AE7F-8DCA9D88437A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66643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B2551E-D0AC-45CA-AE7F-8DCA9D88437A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66643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B2551E-D0AC-45CA-AE7F-8DCA9D88437A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66643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B2551E-D0AC-45CA-AE7F-8DCA9D88437A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66643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B2551E-D0AC-45CA-AE7F-8DCA9D88437A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33960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B2551E-D0AC-45CA-AE7F-8DCA9D88437A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51345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B2551E-D0AC-45CA-AE7F-8DCA9D88437A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5134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B2551E-D0AC-45CA-AE7F-8DCA9D88437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498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B2551E-D0AC-45CA-AE7F-8DCA9D88437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498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B2551E-D0AC-45CA-AE7F-8DCA9D88437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8538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B2551E-D0AC-45CA-AE7F-8DCA9D88437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0523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B2551E-D0AC-45CA-AE7F-8DCA9D88437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3270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B2551E-D0AC-45CA-AE7F-8DCA9D88437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3936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B2551E-D0AC-45CA-AE7F-8DCA9D88437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0711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BC9A5-3BFB-4192-A666-F6012352C197}" type="datetimeFigureOut">
              <a:rPr lang="en-US" smtClean="0"/>
              <a:t>5/11/14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538BB-C858-481E-B334-7433C5209B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2145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BC9A5-3BFB-4192-A666-F6012352C197}" type="datetimeFigureOut">
              <a:rPr lang="en-US" smtClean="0"/>
              <a:t>5/11/14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538BB-C858-481E-B334-7433C5209B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8931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BC9A5-3BFB-4192-A666-F6012352C197}" type="datetimeFigureOut">
              <a:rPr lang="en-US" smtClean="0"/>
              <a:t>5/11/14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538BB-C858-481E-B334-7433C5209B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9182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BC9A5-3BFB-4192-A666-F6012352C197}" type="datetimeFigureOut">
              <a:rPr lang="en-US" smtClean="0"/>
              <a:t>5/11/14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538BB-C858-481E-B334-7433C5209B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8032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BC9A5-3BFB-4192-A666-F6012352C197}" type="datetimeFigureOut">
              <a:rPr lang="en-US" smtClean="0"/>
              <a:t>5/11/14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538BB-C858-481E-B334-7433C5209B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2740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BC9A5-3BFB-4192-A666-F6012352C197}" type="datetimeFigureOut">
              <a:rPr lang="en-US" smtClean="0"/>
              <a:t>5/11/14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538BB-C858-481E-B334-7433C5209B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6290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BC9A5-3BFB-4192-A666-F6012352C197}" type="datetimeFigureOut">
              <a:rPr lang="en-US" smtClean="0"/>
              <a:t>5/11/14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538BB-C858-481E-B334-7433C5209B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005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BC9A5-3BFB-4192-A666-F6012352C197}" type="datetimeFigureOut">
              <a:rPr lang="en-US" smtClean="0"/>
              <a:t>5/11/14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538BB-C858-481E-B334-7433C5209B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7349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BC9A5-3BFB-4192-A666-F6012352C197}" type="datetimeFigureOut">
              <a:rPr lang="en-US" smtClean="0"/>
              <a:t>5/11/14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538BB-C858-481E-B334-7433C5209B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1074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BC9A5-3BFB-4192-A666-F6012352C197}" type="datetimeFigureOut">
              <a:rPr lang="en-US" smtClean="0"/>
              <a:t>5/11/14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538BB-C858-481E-B334-7433C5209B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0182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BC9A5-3BFB-4192-A666-F6012352C197}" type="datetimeFigureOut">
              <a:rPr lang="en-US" smtClean="0"/>
              <a:t>5/11/14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538BB-C858-481E-B334-7433C5209B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1617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0BC9A5-3BFB-4192-A666-F6012352C197}" type="datetimeFigureOut">
              <a:rPr lang="en-US" smtClean="0"/>
              <a:t>5/11/14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1538BB-C858-481E-B334-7433C5209B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94217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4" Type="http://schemas.openxmlformats.org/officeDocument/2006/relationships/image" Target="../media/image20.jpg"/><Relationship Id="rId5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3.jpg"/><Relationship Id="rId5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5.jpg"/><Relationship Id="rId12" Type="http://schemas.openxmlformats.org/officeDocument/2006/relationships/image" Target="../media/image36.jpeg"/><Relationship Id="rId13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3" Type="http://schemas.openxmlformats.org/officeDocument/2006/relationships/image" Target="../media/image27.jpeg"/><Relationship Id="rId4" Type="http://schemas.openxmlformats.org/officeDocument/2006/relationships/image" Target="../media/image28.jpeg"/><Relationship Id="rId5" Type="http://schemas.openxmlformats.org/officeDocument/2006/relationships/image" Target="../media/image29.png"/><Relationship Id="rId6" Type="http://schemas.openxmlformats.org/officeDocument/2006/relationships/image" Target="../media/image30.jpg"/><Relationship Id="rId7" Type="http://schemas.openxmlformats.org/officeDocument/2006/relationships/image" Target="../media/image31.jpg"/><Relationship Id="rId8" Type="http://schemas.openxmlformats.org/officeDocument/2006/relationships/image" Target="../media/image32.png"/><Relationship Id="rId9" Type="http://schemas.openxmlformats.org/officeDocument/2006/relationships/image" Target="../media/image33.png"/><Relationship Id="rId10" Type="http://schemas.openxmlformats.org/officeDocument/2006/relationships/image" Target="../media/image34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0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gi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pentestmonkey.net/tools/" TargetMode="External"/><Relationship Id="rId4" Type="http://schemas.openxmlformats.org/officeDocument/2006/relationships/hyperlink" Target="http://pwnwiki.io/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Relationship Id="rId3" Type="http://schemas.openxmlformats.org/officeDocument/2006/relationships/image" Target="../media/image4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pwnwiki.io/presence/linux/pillage.lst" TargetMode="External"/><Relationship Id="rId3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4" Type="http://schemas.openxmlformats.org/officeDocument/2006/relationships/image" Target="../media/image6.jpg"/><Relationship Id="rId5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gi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4" Type="http://schemas.openxmlformats.org/officeDocument/2006/relationships/image" Target="../media/image52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Relationship Id="rId3" Type="http://schemas.openxmlformats.org/officeDocument/2006/relationships/image" Target="../media/image57.jpe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forensicswiki.org/wiki/Tools:Data_Recovery%23Carving" TargetMode="Externa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4" Type="http://schemas.openxmlformats.org/officeDocument/2006/relationships/image" Target="../media/image61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Relationship Id="rId3" Type="http://schemas.openxmlformats.org/officeDocument/2006/relationships/image" Target="../media/image65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jp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4" Type="http://schemas.openxmlformats.org/officeDocument/2006/relationships/image" Target="../media/image9.jpg"/><Relationship Id="rId5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gif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gif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5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76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4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79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4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82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4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4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4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4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5.gif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.gi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7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8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9.jp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90.jpe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4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3.jp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hyperlink" Target="https://solutionexchange.vmware.com/store/category_groups/virtual-appliances" TargetMode="External"/><Relationship Id="rId4" Type="http://schemas.openxmlformats.org/officeDocument/2006/relationships/hyperlink" Target="http://pwnwiki.io/" TargetMode="External"/><Relationship Id="rId5" Type="http://schemas.openxmlformats.org/officeDocument/2006/relationships/hyperlink" Target="http://digital-forensics.sans.org/community/downloads" TargetMode="External"/><Relationship Id="rId6" Type="http://schemas.openxmlformats.org/officeDocument/2006/relationships/hyperlink" Target="https://github.com/sleuthkit/scalpel" TargetMode="External"/><Relationship Id="rId7" Type="http://schemas.openxmlformats.org/officeDocument/2006/relationships/hyperlink" Target="http://www.phrack.org/issues.html?issue=59&amp;id=6&amp;mode=txt" TargetMode="External"/><Relationship Id="rId8" Type="http://schemas.openxmlformats.org/officeDocument/2006/relationships/hyperlink" Target="https://www.securelist.com/en/downloads/vlpdfs/unveilingthemask_v1.0.pdf" TargetMode="External"/><Relationship Id="rId9" Type="http://schemas.openxmlformats.org/officeDocument/2006/relationships/hyperlink" Target="http://www.forensicswiki.org/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blog.deepsec.net/?p=1762" TargetMode="Externa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iK5cGUStklw" TargetMode="External"/><Relationship Id="rId4" Type="http://schemas.openxmlformats.org/officeDocument/2006/relationships/hyperlink" Target="https://github.com/sleuthkit/scalpel" TargetMode="External"/><Relationship Id="rId5" Type="http://schemas.openxmlformats.org/officeDocument/2006/relationships/hyperlink" Target="https://hakshop.myshopify.com/" TargetMode="External"/><Relationship Id="rId6" Type="http://schemas.openxmlformats.org/officeDocument/2006/relationships/hyperlink" Target="https://code.google.com/p/volatility/" TargetMode="External"/><Relationship Id="rId7" Type="http://schemas.openxmlformats.org/officeDocument/2006/relationships/hyperlink" Target="http://science.howstuffworks.com/locards-exchange-principle.htm" TargetMode="External"/><Relationship Id="rId8" Type="http://schemas.openxmlformats.org/officeDocument/2006/relationships/hyperlink" Target="http://www.metasploit.com/" TargetMode="External"/><Relationship Id="rId9" Type="http://schemas.openxmlformats.org/officeDocument/2006/relationships/hyperlink" Target="http://www.nirsoft.net/" TargetMode="External"/><Relationship Id="rId10" Type="http://schemas.openxmlformats.org/officeDocument/2006/relationships/hyperlink" Target="http://pentestmonkey.net/" TargetMode="External"/><Relationship Id="rId11" Type="http://schemas.openxmlformats.org/officeDocument/2006/relationships/hyperlink" Target="http://www.youtube.com/watch?v=_KiyTvojl3I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digital-forensics.sans.org/community/downloads" TargetMode="Externa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5.jp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6.gif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28600"/>
            <a:ext cx="7772400" cy="1470025"/>
          </a:xfrm>
        </p:spPr>
        <p:txBody>
          <a:bodyPr/>
          <a:lstStyle/>
          <a:p>
            <a:r>
              <a:rPr lang="en-US" dirty="0" smtClean="0">
                <a:solidFill>
                  <a:srgbClr val="00B0F0"/>
                </a:solidFill>
              </a:rPr>
              <a:t>Treasure Hunting in   Virtual Appliances</a:t>
            </a:r>
            <a:endParaRPr lang="en-US" dirty="0">
              <a:solidFill>
                <a:srgbClr val="00B0F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831622"/>
            <a:ext cx="7987045" cy="4495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301002" y="6396335"/>
            <a:ext cx="45419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B0F0"/>
                </a:solidFill>
              </a:rPr>
              <a:t>Jeremy </a:t>
            </a:r>
            <a:r>
              <a:rPr lang="en-US" sz="2400" dirty="0" err="1" smtClean="0">
                <a:solidFill>
                  <a:srgbClr val="00B0F0"/>
                </a:solidFill>
              </a:rPr>
              <a:t>xgermx</a:t>
            </a:r>
            <a:r>
              <a:rPr lang="en-US" sz="2400" dirty="0" smtClean="0">
                <a:solidFill>
                  <a:srgbClr val="00B0F0"/>
                </a:solidFill>
              </a:rPr>
              <a:t> Galloway</a:t>
            </a:r>
            <a:endParaRPr lang="en-US" sz="24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97233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B0F0"/>
                </a:solidFill>
              </a:rPr>
              <a:t>Wait, why?</a:t>
            </a:r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524000"/>
            <a:ext cx="8534400" cy="17526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900" dirty="0" smtClean="0"/>
              <a:t>No CVEs or Bug Bounties == !$</a:t>
            </a:r>
          </a:p>
          <a:p>
            <a:pPr marL="0" indent="0">
              <a:buNone/>
            </a:pPr>
            <a:r>
              <a:rPr lang="en-US" sz="2900" dirty="0" err="1" smtClean="0"/>
              <a:t>Pwn</a:t>
            </a:r>
            <a:r>
              <a:rPr lang="en-US" sz="2900" dirty="0" smtClean="0"/>
              <a:t> </a:t>
            </a:r>
            <a:r>
              <a:rPr lang="en-US" sz="2900" dirty="0"/>
              <a:t>one, </a:t>
            </a:r>
            <a:r>
              <a:rPr lang="en-US" sz="2900" dirty="0" err="1"/>
              <a:t>pwn</a:t>
            </a:r>
            <a:r>
              <a:rPr lang="en-US" sz="2900" dirty="0"/>
              <a:t> them </a:t>
            </a:r>
            <a:r>
              <a:rPr lang="en-US" sz="2900" dirty="0" smtClean="0"/>
              <a:t>all</a:t>
            </a:r>
          </a:p>
          <a:p>
            <a:pPr marL="0" indent="0">
              <a:buNone/>
            </a:pPr>
            <a:r>
              <a:rPr lang="en-US" sz="2900" dirty="0"/>
              <a:t>Operating systems are </a:t>
            </a:r>
            <a:r>
              <a:rPr lang="en-US" sz="2900" u="sng" dirty="0"/>
              <a:t>very</a:t>
            </a:r>
            <a:r>
              <a:rPr lang="en-US" sz="2900" dirty="0"/>
              <a:t> hard to secure</a:t>
            </a:r>
          </a:p>
          <a:p>
            <a:pPr marL="0" indent="0">
              <a:buNone/>
            </a:pPr>
            <a:endParaRPr lang="en-US" sz="2900" dirty="0"/>
          </a:p>
          <a:p>
            <a:pPr marL="0" indent="0">
              <a:buNone/>
            </a:pPr>
            <a:endParaRPr lang="en-US" sz="2900" dirty="0" smtClean="0"/>
          </a:p>
          <a:p>
            <a:pPr marL="0" indent="0">
              <a:buNone/>
            </a:pPr>
            <a:endParaRPr lang="en-US" sz="2900" dirty="0"/>
          </a:p>
          <a:p>
            <a:pPr marL="0" indent="0">
              <a:buNone/>
            </a:pPr>
            <a:endParaRPr lang="en-US" sz="2900" dirty="0" smtClean="0"/>
          </a:p>
          <a:p>
            <a:pPr marL="0" indent="0">
              <a:buNone/>
            </a:pPr>
            <a:endParaRPr lang="en-US" sz="29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7400" y="3200400"/>
            <a:ext cx="4898352" cy="3673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9979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B0F0"/>
                </a:solidFill>
              </a:rPr>
              <a:t>Wait, why?</a:t>
            </a:r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525840"/>
            <a:ext cx="8534400" cy="26670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900" dirty="0" smtClean="0"/>
              <a:t>No CVEs or Bug Bounties == !$</a:t>
            </a:r>
          </a:p>
          <a:p>
            <a:pPr marL="0" indent="0">
              <a:buNone/>
            </a:pPr>
            <a:r>
              <a:rPr lang="en-US" sz="2900" dirty="0" err="1" smtClean="0"/>
              <a:t>Pwn</a:t>
            </a:r>
            <a:r>
              <a:rPr lang="en-US" sz="2900" dirty="0" smtClean="0"/>
              <a:t> </a:t>
            </a:r>
            <a:r>
              <a:rPr lang="en-US" sz="2900" dirty="0"/>
              <a:t>one, </a:t>
            </a:r>
            <a:r>
              <a:rPr lang="en-US" sz="2900" dirty="0" err="1"/>
              <a:t>pwn</a:t>
            </a:r>
            <a:r>
              <a:rPr lang="en-US" sz="2900" dirty="0"/>
              <a:t> them </a:t>
            </a:r>
            <a:r>
              <a:rPr lang="en-US" sz="2900" dirty="0" smtClean="0"/>
              <a:t>all</a:t>
            </a:r>
          </a:p>
          <a:p>
            <a:pPr marL="0" indent="0">
              <a:buNone/>
            </a:pPr>
            <a:r>
              <a:rPr lang="en-US" sz="2900" dirty="0"/>
              <a:t>Operating systems are </a:t>
            </a:r>
            <a:r>
              <a:rPr lang="en-US" sz="2900" u="sng" dirty="0"/>
              <a:t>very</a:t>
            </a:r>
            <a:r>
              <a:rPr lang="en-US" sz="2900" dirty="0"/>
              <a:t> hard to secure</a:t>
            </a:r>
          </a:p>
          <a:p>
            <a:pPr marL="0" indent="0">
              <a:buNone/>
            </a:pPr>
            <a:r>
              <a:rPr lang="en-US" sz="2900" dirty="0"/>
              <a:t>Do you have hardening standards in your </a:t>
            </a:r>
            <a:r>
              <a:rPr lang="en-US" sz="2900" dirty="0" err="1"/>
              <a:t>env</a:t>
            </a:r>
            <a:r>
              <a:rPr lang="en-US" sz="2900" dirty="0"/>
              <a:t>? Vendors shouldn’t get a free pass</a:t>
            </a:r>
          </a:p>
          <a:p>
            <a:pPr marL="0" indent="0">
              <a:buNone/>
            </a:pPr>
            <a:endParaRPr lang="en-US" sz="2900" dirty="0"/>
          </a:p>
          <a:p>
            <a:pPr marL="0" indent="0">
              <a:buNone/>
            </a:pPr>
            <a:endParaRPr lang="en-US" sz="2900" dirty="0" smtClean="0"/>
          </a:p>
          <a:p>
            <a:pPr marL="0" indent="0">
              <a:buNone/>
            </a:pPr>
            <a:endParaRPr lang="en-US" sz="2900" dirty="0" smtClean="0"/>
          </a:p>
          <a:p>
            <a:pPr marL="0" indent="0">
              <a:buNone/>
            </a:pPr>
            <a:endParaRPr lang="en-US" sz="2900" dirty="0"/>
          </a:p>
        </p:txBody>
      </p:sp>
      <p:sp>
        <p:nvSpPr>
          <p:cNvPr id="5" name="TextBox 4"/>
          <p:cNvSpPr txBox="1"/>
          <p:nvPr/>
        </p:nvSpPr>
        <p:spPr>
          <a:xfrm>
            <a:off x="457200" y="3720405"/>
            <a:ext cx="7924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 smtClean="0"/>
          </a:p>
        </p:txBody>
      </p:sp>
      <p:pic>
        <p:nvPicPr>
          <p:cNvPr id="3076" name="Picture 4" descr="http://bulk.destructoid.com/ul/user/2/25509-156589-deebojpg-620x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4082222"/>
            <a:ext cx="2322513" cy="2775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20216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B0F0"/>
                </a:solidFill>
              </a:rPr>
              <a:t>Wait, why?</a:t>
            </a:r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524000"/>
            <a:ext cx="8534400" cy="35814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900" dirty="0" smtClean="0"/>
              <a:t>No CVEs or Bug Bounties == !$</a:t>
            </a:r>
          </a:p>
          <a:p>
            <a:pPr marL="0" indent="0">
              <a:buNone/>
            </a:pPr>
            <a:r>
              <a:rPr lang="en-US" sz="2900" dirty="0" err="1" smtClean="0"/>
              <a:t>Pwn</a:t>
            </a:r>
            <a:r>
              <a:rPr lang="en-US" sz="2900" dirty="0" smtClean="0"/>
              <a:t> </a:t>
            </a:r>
            <a:r>
              <a:rPr lang="en-US" sz="2900" dirty="0"/>
              <a:t>one, </a:t>
            </a:r>
            <a:r>
              <a:rPr lang="en-US" sz="2900" dirty="0" err="1"/>
              <a:t>pwn</a:t>
            </a:r>
            <a:r>
              <a:rPr lang="en-US" sz="2900" dirty="0"/>
              <a:t> them </a:t>
            </a:r>
            <a:r>
              <a:rPr lang="en-US" sz="2900" dirty="0" smtClean="0"/>
              <a:t>all</a:t>
            </a:r>
          </a:p>
          <a:p>
            <a:pPr marL="0" indent="0">
              <a:buNone/>
            </a:pPr>
            <a:r>
              <a:rPr lang="en-US" sz="2900" dirty="0"/>
              <a:t>Operating systems are </a:t>
            </a:r>
            <a:r>
              <a:rPr lang="en-US" sz="2900" u="sng" dirty="0"/>
              <a:t>very</a:t>
            </a:r>
            <a:r>
              <a:rPr lang="en-US" sz="2900" dirty="0"/>
              <a:t> hard to secure</a:t>
            </a:r>
          </a:p>
          <a:p>
            <a:pPr marL="0" indent="0">
              <a:buNone/>
            </a:pPr>
            <a:r>
              <a:rPr lang="en-US" sz="2900" dirty="0"/>
              <a:t>Do you have hardening standards in your </a:t>
            </a:r>
            <a:r>
              <a:rPr lang="en-US" sz="2900" dirty="0" err="1"/>
              <a:t>env</a:t>
            </a:r>
            <a:r>
              <a:rPr lang="en-US" sz="2900" dirty="0"/>
              <a:t>? Vendors shouldn’t get a free pass</a:t>
            </a:r>
          </a:p>
          <a:p>
            <a:pPr marL="0" indent="0">
              <a:buNone/>
            </a:pPr>
            <a:r>
              <a:rPr lang="en-US" sz="2900" dirty="0">
                <a:solidFill>
                  <a:srgbClr val="FFC000"/>
                </a:solidFill>
              </a:rPr>
              <a:t>Treasure</a:t>
            </a:r>
            <a:r>
              <a:rPr lang="en-US" sz="2900" dirty="0"/>
              <a:t> is fun, but having a secure environment is even better</a:t>
            </a:r>
            <a:endParaRPr lang="en-US" sz="2900" dirty="0">
              <a:solidFill>
                <a:srgbClr val="FFCC00"/>
              </a:solidFill>
            </a:endParaRPr>
          </a:p>
          <a:p>
            <a:pPr marL="0" indent="0">
              <a:buNone/>
            </a:pPr>
            <a:endParaRPr lang="en-US" sz="2900" dirty="0"/>
          </a:p>
          <a:p>
            <a:pPr marL="0" indent="0">
              <a:buNone/>
            </a:pPr>
            <a:endParaRPr lang="en-US" sz="2900" dirty="0" smtClean="0"/>
          </a:p>
          <a:p>
            <a:pPr marL="0" indent="0">
              <a:buNone/>
            </a:pPr>
            <a:endParaRPr lang="en-US" sz="2900" dirty="0"/>
          </a:p>
          <a:p>
            <a:pPr marL="0" indent="0">
              <a:buNone/>
            </a:pPr>
            <a:endParaRPr lang="en-US" sz="2900" dirty="0" smtClean="0"/>
          </a:p>
          <a:p>
            <a:pPr marL="0" indent="0">
              <a:buNone/>
            </a:pPr>
            <a:endParaRPr lang="en-US" sz="2900" dirty="0"/>
          </a:p>
        </p:txBody>
      </p:sp>
      <p:sp>
        <p:nvSpPr>
          <p:cNvPr id="5" name="TextBox 4"/>
          <p:cNvSpPr txBox="1"/>
          <p:nvPr/>
        </p:nvSpPr>
        <p:spPr>
          <a:xfrm>
            <a:off x="457200" y="3720405"/>
            <a:ext cx="7924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 smtClean="0"/>
          </a:p>
        </p:txBody>
      </p:sp>
      <p:pic>
        <p:nvPicPr>
          <p:cNvPr id="4102" name="Picture 6" descr="http://img1.wikia.nocookie.net/__cb20100209182824/starwars/images/4/46/Trench_Run_prom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599" y="5029200"/>
            <a:ext cx="4338081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73786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B0F0"/>
                </a:solidFill>
              </a:rPr>
              <a:t>Sounds lame. </a:t>
            </a:r>
            <a:br>
              <a:rPr lang="en-US" dirty="0" smtClean="0">
                <a:solidFill>
                  <a:srgbClr val="00B0F0"/>
                </a:solidFill>
              </a:rPr>
            </a:br>
            <a:r>
              <a:rPr lang="en-US" dirty="0" smtClean="0">
                <a:solidFill>
                  <a:srgbClr val="00B0F0"/>
                </a:solidFill>
              </a:rPr>
              <a:t>Where’s my 0day?</a:t>
            </a:r>
            <a:endParaRPr lang="en-US" dirty="0">
              <a:solidFill>
                <a:srgbClr val="00B0F0"/>
              </a:solidFill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1615561"/>
            <a:ext cx="5767076" cy="5204703"/>
          </a:xfrm>
        </p:spPr>
      </p:pic>
    </p:spTree>
    <p:extLst>
      <p:ext uri="{BB962C8B-B14F-4D97-AF65-F5344CB8AC3E}">
        <p14:creationId xmlns:p14="http://schemas.microsoft.com/office/powerpoint/2010/main" val="24118959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B0F0"/>
                </a:solidFill>
              </a:rPr>
              <a:t>Sounds lame. </a:t>
            </a:r>
            <a:br>
              <a:rPr lang="en-US" dirty="0" smtClean="0">
                <a:solidFill>
                  <a:srgbClr val="00B0F0"/>
                </a:solidFill>
              </a:rPr>
            </a:br>
            <a:r>
              <a:rPr lang="en-US" dirty="0" smtClean="0">
                <a:solidFill>
                  <a:srgbClr val="00B0F0"/>
                </a:solidFill>
              </a:rPr>
              <a:t>Where’s my 0day?</a:t>
            </a:r>
            <a:endParaRPr lang="en-US" dirty="0">
              <a:solidFill>
                <a:srgbClr val="00B0F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2819400"/>
            <a:ext cx="6615451" cy="380810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6200" y="1676400"/>
            <a:ext cx="8991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err="1"/>
              <a:t>DeepSec</a:t>
            </a:r>
            <a:r>
              <a:rPr lang="en-US" sz="2800" dirty="0"/>
              <a:t> 2013 Stefan </a:t>
            </a:r>
            <a:r>
              <a:rPr lang="en-US" sz="2800" dirty="0" smtClean="0"/>
              <a:t>Viehböck </a:t>
            </a:r>
          </a:p>
          <a:p>
            <a:pPr algn="ctr"/>
            <a:r>
              <a:rPr lang="en-US" sz="2800" dirty="0" smtClean="0"/>
              <a:t>Best known for WPS algorithm </a:t>
            </a:r>
            <a:r>
              <a:rPr lang="en-US" sz="2800" dirty="0" err="1" smtClean="0"/>
              <a:t>vulns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1363938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B0F0"/>
                </a:solidFill>
              </a:rPr>
              <a:t>W</a:t>
            </a:r>
            <a:r>
              <a:rPr lang="en-US" dirty="0" smtClean="0">
                <a:solidFill>
                  <a:srgbClr val="00B0F0"/>
                </a:solidFill>
              </a:rPr>
              <a:t>hat kind of treasures can you dig up?</a:t>
            </a:r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524000"/>
            <a:ext cx="9067800" cy="6858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800" dirty="0" smtClean="0"/>
              <a:t>Mostly garbage</a:t>
            </a:r>
            <a:endParaRPr lang="en-US" sz="2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133600"/>
            <a:ext cx="3960788" cy="28765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142976"/>
            <a:ext cx="4090656" cy="27254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4230380"/>
            <a:ext cx="4341773" cy="23723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4389120"/>
            <a:ext cx="3709656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7624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B0F0"/>
                </a:solidFill>
              </a:rPr>
              <a:t>W</a:t>
            </a:r>
            <a:r>
              <a:rPr lang="en-US" dirty="0" smtClean="0">
                <a:solidFill>
                  <a:srgbClr val="00B0F0"/>
                </a:solidFill>
              </a:rPr>
              <a:t>hat kind of treasures can you dig up?</a:t>
            </a:r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2920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 smtClean="0"/>
              <a:t>Usernames/passwords</a:t>
            </a:r>
          </a:p>
          <a:p>
            <a:pPr marL="0" indent="0">
              <a:buNone/>
            </a:pPr>
            <a:r>
              <a:rPr lang="en-US" dirty="0"/>
              <a:t>Service account </a:t>
            </a:r>
            <a:r>
              <a:rPr lang="en-US" dirty="0" smtClean="0"/>
              <a:t>credentials</a:t>
            </a:r>
          </a:p>
          <a:p>
            <a:pPr marL="0" indent="0">
              <a:buNone/>
            </a:pPr>
            <a:r>
              <a:rPr lang="en-US" dirty="0" smtClean="0"/>
              <a:t>Cryptographic keys/seeds</a:t>
            </a:r>
          </a:p>
          <a:p>
            <a:pPr marL="0" indent="0">
              <a:buNone/>
            </a:pPr>
            <a:r>
              <a:rPr lang="en-US" dirty="0" smtClean="0"/>
              <a:t>Certificates</a:t>
            </a:r>
            <a:r>
              <a:rPr lang="en-US" dirty="0"/>
              <a:t> </a:t>
            </a:r>
            <a:r>
              <a:rPr lang="en-US" dirty="0" smtClean="0">
                <a:solidFill>
                  <a:srgbClr val="FFC000"/>
                </a:solidFill>
                <a:sym typeface="Wingdings" panose="05000000000000000000" pitchFamily="2" charset="2"/>
              </a:rPr>
              <a:t></a:t>
            </a:r>
            <a:r>
              <a:rPr lang="en-US" dirty="0" smtClean="0"/>
              <a:t> </a:t>
            </a:r>
          </a:p>
          <a:p>
            <a:pPr marL="0" indent="0">
              <a:buNone/>
            </a:pPr>
            <a:r>
              <a:rPr lang="en-US" dirty="0"/>
              <a:t>S</a:t>
            </a:r>
            <a:r>
              <a:rPr lang="en-US" dirty="0" smtClean="0"/>
              <a:t>ensitive IPs/Company internals</a:t>
            </a:r>
          </a:p>
          <a:p>
            <a:pPr marL="0" indent="0">
              <a:buNone/>
            </a:pPr>
            <a:r>
              <a:rPr lang="en-US" dirty="0"/>
              <a:t>S</a:t>
            </a:r>
            <a:r>
              <a:rPr lang="en-US" dirty="0" smtClean="0"/>
              <a:t>ource code </a:t>
            </a:r>
            <a:r>
              <a:rPr lang="en-US" dirty="0" smtClean="0">
                <a:solidFill>
                  <a:srgbClr val="FFC000"/>
                </a:solidFill>
                <a:sym typeface="Wingdings" panose="05000000000000000000" pitchFamily="2" charset="2"/>
              </a:rPr>
              <a:t></a:t>
            </a:r>
            <a:r>
              <a:rPr lang="en-US" dirty="0" smtClean="0"/>
              <a:t> </a:t>
            </a:r>
          </a:p>
          <a:p>
            <a:pPr marL="0" indent="0">
              <a:buNone/>
            </a:pPr>
            <a:r>
              <a:rPr lang="en-US" dirty="0" smtClean="0"/>
              <a:t>Internet history/cache/cookies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Internal configuration tools </a:t>
            </a:r>
          </a:p>
          <a:p>
            <a:pPr marL="0" indent="0">
              <a:buNone/>
            </a:pPr>
            <a:r>
              <a:rPr lang="en-US" dirty="0"/>
              <a:t>C</a:t>
            </a:r>
            <a:r>
              <a:rPr lang="en-US" dirty="0" smtClean="0"/>
              <a:t>ommand history/juicy temp files</a:t>
            </a:r>
          </a:p>
          <a:p>
            <a:pPr marL="0" indent="0">
              <a:buNone/>
            </a:pPr>
            <a:r>
              <a:rPr lang="en-US" dirty="0" smtClean="0"/>
              <a:t>Vendor Backdoors </a:t>
            </a:r>
            <a:r>
              <a:rPr lang="en-US" dirty="0" smtClean="0">
                <a:solidFill>
                  <a:srgbClr val="FFC000"/>
                </a:solidFill>
                <a:sym typeface="Wingdings" panose="05000000000000000000" pitchFamily="2" charset="2"/>
              </a:rPr>
              <a:t></a:t>
            </a:r>
            <a:endParaRPr lang="en-US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dirty="0" smtClean="0">
                <a:sym typeface="Wingdings" panose="05000000000000000000" pitchFamily="2" charset="2"/>
              </a:rPr>
              <a:t>?????</a:t>
            </a:r>
            <a:r>
              <a:rPr lang="en-US" dirty="0" err="1" smtClean="0">
                <a:sym typeface="Wingdings" panose="05000000000000000000" pitchFamily="2" charset="2"/>
              </a:rPr>
              <a:t>wtf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7457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B0F0"/>
                </a:solidFill>
              </a:rPr>
              <a:t>Who’s making these appliances?</a:t>
            </a:r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Basically everyone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2286000"/>
            <a:ext cx="8837391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3029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B0F0"/>
                </a:solidFill>
              </a:rPr>
              <a:t>Who’s making these appliances?</a:t>
            </a:r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Basically everyone, including cloud 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2286000"/>
            <a:ext cx="5791200" cy="4548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3009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B0F0"/>
                </a:solidFill>
              </a:rPr>
              <a:t>Who’s making these appliances?</a:t>
            </a:r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Security vendors love them too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2819400"/>
            <a:ext cx="8568715" cy="3429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69582">
            <a:off x="671420" y="3694143"/>
            <a:ext cx="7774607" cy="1637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2392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00B0F0"/>
                </a:solidFill>
              </a:rPr>
              <a:t>u</a:t>
            </a:r>
            <a:r>
              <a:rPr lang="en-US" dirty="0" err="1" smtClean="0">
                <a:solidFill>
                  <a:srgbClr val="00B0F0"/>
                </a:solidFill>
              </a:rPr>
              <a:t>name</a:t>
            </a:r>
            <a:r>
              <a:rPr lang="en-US" dirty="0" smtClean="0">
                <a:solidFill>
                  <a:srgbClr val="00B0F0"/>
                </a:solidFill>
              </a:rPr>
              <a:t> -a</a:t>
            </a:r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04800" y="1371600"/>
            <a:ext cx="85436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Jeremy </a:t>
            </a:r>
            <a:r>
              <a:rPr lang="en-US" sz="3200" dirty="0" err="1" smtClean="0"/>
              <a:t>xgermx</a:t>
            </a:r>
            <a:r>
              <a:rPr lang="en-US" sz="3200" dirty="0" smtClean="0"/>
              <a:t> Galloway</a:t>
            </a:r>
            <a:endParaRPr lang="en-US" sz="3200" dirty="0"/>
          </a:p>
        </p:txBody>
      </p:sp>
      <p:sp>
        <p:nvSpPr>
          <p:cNvPr id="18" name="TextBox 17"/>
          <p:cNvSpPr txBox="1"/>
          <p:nvPr/>
        </p:nvSpPr>
        <p:spPr>
          <a:xfrm>
            <a:off x="267855" y="1981200"/>
            <a:ext cx="8763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Home subnet </a:t>
            </a:r>
            <a:r>
              <a:rPr lang="en-US" sz="3200" dirty="0"/>
              <a:t>ffff:430a:101/128 </a:t>
            </a:r>
            <a:endParaRPr lang="en-US" sz="3200" dirty="0" smtClean="0"/>
          </a:p>
          <a:p>
            <a:pPr algn="ctr"/>
            <a:r>
              <a:rPr lang="en-US" sz="3200" dirty="0" smtClean="0"/>
              <a:t>	</a:t>
            </a:r>
            <a:endParaRPr lang="en-US" sz="3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1618" y="2895600"/>
            <a:ext cx="3810000" cy="3810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4267200"/>
            <a:ext cx="2438400" cy="2438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199" y="4267200"/>
            <a:ext cx="2445593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672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B0F0"/>
                </a:solidFill>
              </a:rPr>
              <a:t>Who’s making these appliances?</a:t>
            </a:r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Security vendors love them too</a:t>
            </a:r>
            <a:endParaRPr lang="en-US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209800"/>
            <a:ext cx="2438400" cy="13716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2241997"/>
            <a:ext cx="1219200" cy="1339403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2264625"/>
            <a:ext cx="1617912" cy="1451644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942" y="5638800"/>
            <a:ext cx="3502058" cy="1006435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729" y="4731002"/>
            <a:ext cx="3044072" cy="755398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200" y="2229439"/>
            <a:ext cx="1981200" cy="148683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4002730"/>
            <a:ext cx="3640318" cy="1213439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5764842"/>
            <a:ext cx="2971800" cy="1093158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00" y="5087553"/>
            <a:ext cx="3124200" cy="715442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50" y="3805580"/>
            <a:ext cx="2038350" cy="76642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3945086"/>
            <a:ext cx="1485900" cy="987849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0612" y="6003758"/>
            <a:ext cx="2353988" cy="620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7022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B0F0"/>
                </a:solidFill>
              </a:rPr>
              <a:t>Methodology</a:t>
            </a:r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19201"/>
            <a:ext cx="7680036" cy="11429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All security products are dual use.</a:t>
            </a:r>
            <a:r>
              <a:rPr lang="en-US" dirty="0"/>
              <a:t> </a:t>
            </a:r>
            <a:r>
              <a:rPr lang="en-US" dirty="0" smtClean="0"/>
              <a:t>                         					 –Dan Geer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2000" y="2362200"/>
            <a:ext cx="6095600" cy="429352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668596" y="6096000"/>
            <a:ext cx="14754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Rashomon</a:t>
            </a:r>
            <a:r>
              <a:rPr lang="en-US" dirty="0" smtClean="0"/>
              <a:t> </a:t>
            </a:r>
          </a:p>
          <a:p>
            <a:r>
              <a:rPr lang="en-US" dirty="0"/>
              <a:t> </a:t>
            </a:r>
            <a:r>
              <a:rPr lang="en-US" dirty="0" smtClean="0"/>
              <a:t>       1950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97451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B0F0"/>
                </a:solidFill>
              </a:rPr>
              <a:t>Methodology</a:t>
            </a:r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4119"/>
            <a:ext cx="8229600" cy="2819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 </a:t>
            </a:r>
            <a:r>
              <a:rPr lang="en-US" sz="2400" dirty="0" smtClean="0"/>
              <a:t>½ Post Exploitation</a:t>
            </a:r>
          </a:p>
          <a:p>
            <a:pPr lvl="1"/>
            <a:r>
              <a:rPr lang="en-US" sz="2400" dirty="0" smtClean="0"/>
              <a:t>Active attacks…err…um…’auditing’</a:t>
            </a:r>
          </a:p>
          <a:p>
            <a:pPr lvl="1"/>
            <a:r>
              <a:rPr lang="en-US" sz="2400" dirty="0" err="1" smtClean="0"/>
              <a:t>Metasploit</a:t>
            </a:r>
            <a:r>
              <a:rPr lang="en-US" sz="2400" dirty="0" smtClean="0"/>
              <a:t>, Shell scripts, Linux-</a:t>
            </a:r>
            <a:r>
              <a:rPr lang="en-US" sz="2400" dirty="0" err="1" smtClean="0"/>
              <a:t>fu</a:t>
            </a:r>
            <a:endParaRPr lang="en-US" sz="2400" dirty="0" smtClean="0"/>
          </a:p>
          <a:p>
            <a:pPr lvl="1"/>
            <a:r>
              <a:rPr lang="en-US" sz="2400" dirty="0" smtClean="0"/>
              <a:t>What would you go after if you were an attacker with unlimited time and unlimited </a:t>
            </a:r>
            <a:r>
              <a:rPr lang="en-US" sz="2400" dirty="0" err="1" smtClean="0"/>
              <a:t>exfil</a:t>
            </a:r>
            <a:r>
              <a:rPr lang="en-US" sz="2400" dirty="0" smtClean="0"/>
              <a:t> capabilities?</a:t>
            </a: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3463259"/>
            <a:ext cx="3730149" cy="3394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2304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B0F0"/>
                </a:solidFill>
              </a:rPr>
              <a:t>Methodology</a:t>
            </a:r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57200" y="4876800"/>
            <a:ext cx="81534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 ½ Forensics</a:t>
            </a:r>
            <a:endParaRPr lang="en-US" sz="2800" dirty="0" smtClean="0"/>
          </a:p>
          <a:p>
            <a:r>
              <a:rPr lang="en-US" sz="2800" dirty="0" smtClean="0"/>
              <a:t>   - ‘Passive recovery’</a:t>
            </a:r>
          </a:p>
          <a:p>
            <a:r>
              <a:rPr lang="en-US" sz="2800" dirty="0" smtClean="0"/>
              <a:t>   - FTK, Autopsy, SIFT, Scalpel, Volatility</a:t>
            </a:r>
          </a:p>
          <a:p>
            <a:r>
              <a:rPr lang="en-US" sz="2800" dirty="0"/>
              <a:t> </a:t>
            </a:r>
            <a:r>
              <a:rPr lang="en-US" sz="2800" dirty="0" smtClean="0"/>
              <a:t>  - You can </a:t>
            </a:r>
            <a:r>
              <a:rPr lang="en-US" sz="2800" dirty="0" err="1" smtClean="0"/>
              <a:t>rm</a:t>
            </a:r>
            <a:r>
              <a:rPr lang="en-US" sz="2800" dirty="0" smtClean="0"/>
              <a:t> –</a:t>
            </a:r>
            <a:r>
              <a:rPr lang="en-US" sz="2800" dirty="0" err="1" smtClean="0"/>
              <a:t>rf</a:t>
            </a:r>
            <a:r>
              <a:rPr lang="en-US" sz="2800" dirty="0" smtClean="0"/>
              <a:t>, but you can’t hide   	</a:t>
            </a:r>
          </a:p>
          <a:p>
            <a:endParaRPr lang="en-US" sz="2800" dirty="0" smtClean="0"/>
          </a:p>
        </p:txBody>
      </p:sp>
      <p:pic>
        <p:nvPicPr>
          <p:cNvPr id="5122" name="Picture 2" descr="http://relaxic.net/wp-content/uploads/2012/08/pict_00063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1233625"/>
            <a:ext cx="2778574" cy="3720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64751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B0F0"/>
                </a:solidFill>
              </a:rPr>
              <a:t>Ready…Set…PWN!</a:t>
            </a:r>
            <a:endParaRPr lang="en-US" dirty="0">
              <a:solidFill>
                <a:srgbClr val="00B0F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70" y="1371600"/>
            <a:ext cx="9076266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6951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B0F0"/>
                </a:solidFill>
              </a:rPr>
              <a:t>#get r00t</a:t>
            </a:r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686800" cy="525780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If you own it, you can </a:t>
            </a:r>
            <a:r>
              <a:rPr lang="en-US" dirty="0" err="1">
                <a:sym typeface="Wingdings" panose="05000000000000000000" pitchFamily="2" charset="2"/>
              </a:rPr>
              <a:t>pwn</a:t>
            </a:r>
            <a:r>
              <a:rPr lang="en-US" dirty="0">
                <a:sym typeface="Wingdings" panose="05000000000000000000" pitchFamily="2" charset="2"/>
              </a:rPr>
              <a:t> it</a:t>
            </a:r>
            <a:r>
              <a:rPr lang="en-US" dirty="0" smtClean="0">
                <a:sym typeface="Wingdings" panose="05000000000000000000" pitchFamily="2" charset="2"/>
              </a:rPr>
              <a:t>!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You have virtual ‘physical’ access</a:t>
            </a:r>
          </a:p>
          <a:p>
            <a:pPr marL="0" indent="0">
              <a:buNone/>
            </a:pPr>
            <a:r>
              <a:rPr lang="en-US" dirty="0" smtClean="0"/>
              <a:t>Single user mode root </a:t>
            </a:r>
            <a:r>
              <a:rPr lang="en-US" dirty="0" err="1" smtClean="0"/>
              <a:t>passwd</a:t>
            </a:r>
            <a:r>
              <a:rPr lang="en-US" dirty="0" smtClean="0"/>
              <a:t> reset</a:t>
            </a:r>
          </a:p>
          <a:p>
            <a:pPr marL="0" indent="0">
              <a:buNone/>
            </a:pPr>
            <a:r>
              <a:rPr lang="en-US" dirty="0" err="1" smtClean="0"/>
              <a:t>Konboot</a:t>
            </a:r>
            <a:r>
              <a:rPr lang="en-US" dirty="0" smtClean="0"/>
              <a:t> (old versions only)</a:t>
            </a:r>
          </a:p>
          <a:p>
            <a:pPr marL="0" indent="0">
              <a:buNone/>
            </a:pPr>
            <a:r>
              <a:rPr lang="en-US" dirty="0" smtClean="0"/>
              <a:t>Got </a:t>
            </a:r>
            <a:r>
              <a:rPr lang="en-US" dirty="0" err="1" smtClean="0"/>
              <a:t>sploitable</a:t>
            </a:r>
            <a:r>
              <a:rPr lang="en-US" dirty="0" smtClean="0"/>
              <a:t> </a:t>
            </a:r>
            <a:r>
              <a:rPr lang="en-US" dirty="0" err="1" smtClean="0"/>
              <a:t>vulns</a:t>
            </a:r>
            <a:r>
              <a:rPr lang="en-US" dirty="0" smtClean="0"/>
              <a:t>?</a:t>
            </a:r>
          </a:p>
          <a:p>
            <a:pPr marL="0" indent="0">
              <a:buNone/>
            </a:pPr>
            <a:r>
              <a:rPr lang="en-US" dirty="0" smtClean="0"/>
              <a:t>Privilege </a:t>
            </a:r>
            <a:r>
              <a:rPr lang="en-US" dirty="0"/>
              <a:t>Escalation/SUID binaries </a:t>
            </a:r>
            <a:r>
              <a:rPr lang="en-US" dirty="0" smtClean="0"/>
              <a:t>                </a:t>
            </a:r>
            <a:r>
              <a:rPr lang="en-US" dirty="0" smtClean="0">
                <a:hlinkClick r:id="rId3"/>
              </a:rPr>
              <a:t>http</a:t>
            </a:r>
            <a:r>
              <a:rPr lang="en-US" dirty="0">
                <a:hlinkClick r:id="rId3"/>
              </a:rPr>
              <a:t>://</a:t>
            </a:r>
            <a:r>
              <a:rPr lang="en-US" dirty="0" smtClean="0">
                <a:hlinkClick r:id="rId3"/>
              </a:rPr>
              <a:t>pentestmonkey.net/tools/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>
                <a:hlinkClick r:id="rId4"/>
              </a:rPr>
              <a:t>http</a:t>
            </a:r>
            <a:r>
              <a:rPr lang="en-US" dirty="0">
                <a:hlinkClick r:id="rId4"/>
              </a:rPr>
              <a:t>://pwnwiki.io</a:t>
            </a:r>
            <a:r>
              <a:rPr lang="en-US" dirty="0" smtClean="0">
                <a:hlinkClick r:id="rId4"/>
              </a:rPr>
              <a:t>/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Replace /</a:t>
            </a:r>
            <a:r>
              <a:rPr lang="en-US" dirty="0" err="1" smtClean="0"/>
              <a:t>etc</a:t>
            </a:r>
            <a:r>
              <a:rPr lang="en-US" dirty="0" smtClean="0"/>
              <a:t>/password with </a:t>
            </a:r>
            <a:r>
              <a:rPr lang="en-US" dirty="0"/>
              <a:t>your </a:t>
            </a:r>
            <a:r>
              <a:rPr lang="en-US" dirty="0" smtClean="0"/>
              <a:t>own</a:t>
            </a:r>
          </a:p>
          <a:p>
            <a:pPr marL="0" indent="0">
              <a:buNone/>
            </a:pPr>
            <a:r>
              <a:rPr lang="en-US" dirty="0"/>
              <a:t>If the disk is encrypted fear not! </a:t>
            </a:r>
            <a:r>
              <a:rPr lang="en-US" dirty="0" smtClean="0"/>
              <a:t>             The </a:t>
            </a:r>
            <a:r>
              <a:rPr lang="en-US" dirty="0"/>
              <a:t>keys _must_ be </a:t>
            </a:r>
            <a:r>
              <a:rPr lang="en-US" dirty="0" smtClean="0"/>
              <a:t>retrievable.              See </a:t>
            </a:r>
            <a:r>
              <a:rPr lang="en-US" dirty="0"/>
              <a:t>Stefan's tools </a:t>
            </a:r>
            <a:r>
              <a:rPr lang="en-US" dirty="0" smtClean="0">
                <a:sym typeface="Wingdings" panose="05000000000000000000" pitchFamily="2" charset="2"/>
              </a:rPr>
              <a:t></a:t>
            </a:r>
          </a:p>
        </p:txBody>
      </p:sp>
    </p:spTree>
    <p:extLst>
      <p:ext uri="{BB962C8B-B14F-4D97-AF65-F5344CB8AC3E}">
        <p14:creationId xmlns:p14="http://schemas.microsoft.com/office/powerpoint/2010/main" val="19687191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B0F0"/>
                </a:solidFill>
              </a:rPr>
              <a:t>Lowest hanging fruits: </a:t>
            </a:r>
            <a:r>
              <a:rPr lang="en-US" dirty="0" err="1" smtClean="0">
                <a:solidFill>
                  <a:srgbClr val="00B0F0"/>
                </a:solidFill>
              </a:rPr>
              <a:t>Credz</a:t>
            </a:r>
            <a:r>
              <a:rPr lang="en-US" dirty="0" smtClean="0">
                <a:solidFill>
                  <a:srgbClr val="00B0F0"/>
                </a:solidFill>
              </a:rPr>
              <a:t>++</a:t>
            </a:r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534400" cy="99060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No need to reinvent the wheel, </a:t>
            </a:r>
            <a:r>
              <a:rPr lang="en-US" dirty="0" err="1" smtClean="0"/>
              <a:t>srsly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0836" y="2895599"/>
            <a:ext cx="6747164" cy="38155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3585" y="5969883"/>
            <a:ext cx="5557815" cy="77001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1025" y="2209799"/>
            <a:ext cx="5387975" cy="3573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2900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B0F0"/>
                </a:solidFill>
              </a:rPr>
              <a:t>Lowest hanging fruits: </a:t>
            </a:r>
            <a:r>
              <a:rPr lang="en-US" dirty="0" err="1" smtClean="0">
                <a:solidFill>
                  <a:srgbClr val="00B0F0"/>
                </a:solidFill>
              </a:rPr>
              <a:t>Credz</a:t>
            </a:r>
            <a:r>
              <a:rPr lang="en-US" dirty="0" smtClean="0">
                <a:solidFill>
                  <a:srgbClr val="00B0F0"/>
                </a:solidFill>
              </a:rPr>
              <a:t>++</a:t>
            </a:r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6709" y="1676400"/>
            <a:ext cx="12801599" cy="42934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/>
              <a:t> </a:t>
            </a:r>
            <a:r>
              <a:rPr lang="en-US" sz="1300" dirty="0" smtClean="0"/>
              <a:t>  post/</a:t>
            </a:r>
            <a:r>
              <a:rPr lang="en-US" sz="1300" dirty="0" err="1" smtClean="0"/>
              <a:t>linux</a:t>
            </a:r>
            <a:r>
              <a:rPr lang="en-US" sz="1300" dirty="0" smtClean="0"/>
              <a:t>/gather/</a:t>
            </a:r>
            <a:r>
              <a:rPr lang="en-US" sz="1300" dirty="0" err="1" smtClean="0"/>
              <a:t>ecryptfs_creds</a:t>
            </a:r>
            <a:r>
              <a:rPr lang="en-US" sz="1300" dirty="0" smtClean="0"/>
              <a:t>       	Gather </a:t>
            </a:r>
            <a:r>
              <a:rPr lang="en-US" sz="1300" dirty="0" err="1"/>
              <a:t>eCryptfs</a:t>
            </a:r>
            <a:r>
              <a:rPr lang="en-US" sz="1300" dirty="0"/>
              <a:t> Metadata</a:t>
            </a:r>
          </a:p>
          <a:p>
            <a:r>
              <a:rPr lang="en-US" sz="1300" dirty="0"/>
              <a:t>   post/</a:t>
            </a:r>
            <a:r>
              <a:rPr lang="en-US" sz="1300" dirty="0" err="1"/>
              <a:t>linux</a:t>
            </a:r>
            <a:r>
              <a:rPr lang="en-US" sz="1300" dirty="0"/>
              <a:t>/gather/</a:t>
            </a:r>
            <a:r>
              <a:rPr lang="en-US" sz="1300" dirty="0" err="1"/>
              <a:t>enum_configs</a:t>
            </a:r>
            <a:r>
              <a:rPr lang="en-US" sz="1300" dirty="0"/>
              <a:t>         </a:t>
            </a:r>
            <a:r>
              <a:rPr lang="en-US" sz="1300" dirty="0" smtClean="0"/>
              <a:t>	Linux </a:t>
            </a:r>
            <a:r>
              <a:rPr lang="en-US" sz="1300" dirty="0"/>
              <a:t>Gather Configurations</a:t>
            </a:r>
          </a:p>
          <a:p>
            <a:r>
              <a:rPr lang="en-US" sz="1300" dirty="0"/>
              <a:t>   post/</a:t>
            </a:r>
            <a:r>
              <a:rPr lang="en-US" sz="1300" dirty="0" err="1"/>
              <a:t>linux</a:t>
            </a:r>
            <a:r>
              <a:rPr lang="en-US" sz="1300" dirty="0"/>
              <a:t>/gather/</a:t>
            </a:r>
            <a:r>
              <a:rPr lang="en-US" sz="1300" dirty="0" err="1"/>
              <a:t>enum_protections</a:t>
            </a:r>
            <a:r>
              <a:rPr lang="en-US" sz="1300" dirty="0"/>
              <a:t>     </a:t>
            </a:r>
            <a:r>
              <a:rPr lang="en-US" sz="1300" dirty="0" smtClean="0"/>
              <a:t>	Linux </a:t>
            </a:r>
            <a:r>
              <a:rPr lang="en-US" sz="1300" dirty="0"/>
              <a:t>Gather Protection Enumeration</a:t>
            </a:r>
          </a:p>
          <a:p>
            <a:r>
              <a:rPr lang="en-US" sz="1300" dirty="0"/>
              <a:t>   post/</a:t>
            </a:r>
            <a:r>
              <a:rPr lang="en-US" sz="1300" dirty="0" err="1"/>
              <a:t>linux</a:t>
            </a:r>
            <a:r>
              <a:rPr lang="en-US" sz="1300" dirty="0"/>
              <a:t>/gather/</a:t>
            </a:r>
            <a:r>
              <a:rPr lang="en-US" sz="1300" dirty="0" err="1"/>
              <a:t>enum_system</a:t>
            </a:r>
            <a:r>
              <a:rPr lang="en-US" sz="1300" dirty="0"/>
              <a:t>          </a:t>
            </a:r>
            <a:r>
              <a:rPr lang="en-US" sz="1300" dirty="0" smtClean="0"/>
              <a:t>	Linux </a:t>
            </a:r>
            <a:r>
              <a:rPr lang="en-US" sz="1300" dirty="0"/>
              <a:t>Gather System and User Information</a:t>
            </a:r>
          </a:p>
          <a:p>
            <a:r>
              <a:rPr lang="en-US" sz="1300" dirty="0"/>
              <a:t>   post/</a:t>
            </a:r>
            <a:r>
              <a:rPr lang="en-US" sz="1300" dirty="0" err="1"/>
              <a:t>linux</a:t>
            </a:r>
            <a:r>
              <a:rPr lang="en-US" sz="1300" dirty="0"/>
              <a:t>/gather/</a:t>
            </a:r>
            <a:r>
              <a:rPr lang="en-US" sz="1300" dirty="0" err="1"/>
              <a:t>enum_users_history</a:t>
            </a:r>
            <a:r>
              <a:rPr lang="en-US" sz="1300" dirty="0"/>
              <a:t>   </a:t>
            </a:r>
            <a:r>
              <a:rPr lang="en-US" sz="1300" dirty="0" smtClean="0"/>
              <a:t>	Linux </a:t>
            </a:r>
            <a:r>
              <a:rPr lang="en-US" sz="1300" dirty="0"/>
              <a:t>Gather User History</a:t>
            </a:r>
          </a:p>
          <a:p>
            <a:r>
              <a:rPr lang="en-US" sz="1300" dirty="0"/>
              <a:t>   post/</a:t>
            </a:r>
            <a:r>
              <a:rPr lang="en-US" sz="1300" dirty="0" err="1"/>
              <a:t>linux</a:t>
            </a:r>
            <a:r>
              <a:rPr lang="en-US" sz="1300" dirty="0"/>
              <a:t>/gather/</a:t>
            </a:r>
            <a:r>
              <a:rPr lang="en-US" sz="1300" dirty="0" err="1"/>
              <a:t>enum_xchat</a:t>
            </a:r>
            <a:r>
              <a:rPr lang="en-US" sz="1300" dirty="0"/>
              <a:t>           </a:t>
            </a:r>
            <a:r>
              <a:rPr lang="en-US" sz="1300" dirty="0" smtClean="0"/>
              <a:t>	Linux </a:t>
            </a:r>
            <a:r>
              <a:rPr lang="en-US" sz="1300" dirty="0"/>
              <a:t>Gather </a:t>
            </a:r>
            <a:r>
              <a:rPr lang="en-US" sz="1300" dirty="0" err="1"/>
              <a:t>XChat</a:t>
            </a:r>
            <a:r>
              <a:rPr lang="en-US" sz="1300" dirty="0"/>
              <a:t> Enumeration</a:t>
            </a:r>
          </a:p>
          <a:p>
            <a:r>
              <a:rPr lang="en-US" sz="1300" dirty="0"/>
              <a:t>   post/</a:t>
            </a:r>
            <a:r>
              <a:rPr lang="en-US" sz="1300" dirty="0" err="1"/>
              <a:t>linux</a:t>
            </a:r>
            <a:r>
              <a:rPr lang="en-US" sz="1300" dirty="0"/>
              <a:t>/gather/</a:t>
            </a:r>
            <a:r>
              <a:rPr lang="en-US" sz="1300" dirty="0" err="1"/>
              <a:t>hashdump</a:t>
            </a:r>
            <a:r>
              <a:rPr lang="en-US" sz="1300" dirty="0"/>
              <a:t>             </a:t>
            </a:r>
            <a:r>
              <a:rPr lang="en-US" sz="1300" dirty="0" smtClean="0"/>
              <a:t>	Linux </a:t>
            </a:r>
            <a:r>
              <a:rPr lang="en-US" sz="1300" dirty="0"/>
              <a:t>Gather Dump Password Hashes for Linux Systems</a:t>
            </a:r>
          </a:p>
          <a:p>
            <a:r>
              <a:rPr lang="en-US" sz="1300" dirty="0"/>
              <a:t>   post/</a:t>
            </a:r>
            <a:r>
              <a:rPr lang="en-US" sz="1300" dirty="0" err="1"/>
              <a:t>linux</a:t>
            </a:r>
            <a:r>
              <a:rPr lang="en-US" sz="1300" dirty="0"/>
              <a:t>/gather/</a:t>
            </a:r>
            <a:r>
              <a:rPr lang="en-US" sz="1300" dirty="0" err="1"/>
              <a:t>mount_cifs_creds</a:t>
            </a:r>
            <a:r>
              <a:rPr lang="en-US" sz="1300" dirty="0"/>
              <a:t>     </a:t>
            </a:r>
            <a:r>
              <a:rPr lang="en-US" sz="1300" dirty="0" smtClean="0"/>
              <a:t>	Linux </a:t>
            </a:r>
            <a:r>
              <a:rPr lang="en-US" sz="1300" dirty="0"/>
              <a:t>Gather Saved </a:t>
            </a:r>
            <a:r>
              <a:rPr lang="en-US" sz="1300" dirty="0" err="1"/>
              <a:t>mount.cifs</a:t>
            </a:r>
            <a:r>
              <a:rPr lang="en-US" sz="1300" dirty="0"/>
              <a:t>/</a:t>
            </a:r>
            <a:r>
              <a:rPr lang="en-US" sz="1300" dirty="0" err="1"/>
              <a:t>mount.smbfs</a:t>
            </a:r>
            <a:r>
              <a:rPr lang="en-US" sz="1300" dirty="0"/>
              <a:t> Credentials</a:t>
            </a:r>
          </a:p>
          <a:p>
            <a:r>
              <a:rPr lang="en-US" sz="1300" dirty="0"/>
              <a:t>   post/</a:t>
            </a:r>
            <a:r>
              <a:rPr lang="en-US" sz="1300" dirty="0" err="1"/>
              <a:t>linux</a:t>
            </a:r>
            <a:r>
              <a:rPr lang="en-US" sz="1300" dirty="0"/>
              <a:t>/gather/</a:t>
            </a:r>
            <a:r>
              <a:rPr lang="en-US" sz="1300" dirty="0" err="1"/>
              <a:t>pptpd_chap_secrets</a:t>
            </a:r>
            <a:r>
              <a:rPr lang="en-US" sz="1300" dirty="0"/>
              <a:t>   </a:t>
            </a:r>
            <a:r>
              <a:rPr lang="en-US" sz="1300" dirty="0" smtClean="0"/>
              <a:t>	Linux </a:t>
            </a:r>
            <a:r>
              <a:rPr lang="en-US" sz="1300" dirty="0"/>
              <a:t>Gather PPTP VPN chap-secrets Credentials</a:t>
            </a:r>
          </a:p>
          <a:p>
            <a:r>
              <a:rPr lang="en-US" sz="1300" dirty="0"/>
              <a:t>   post/multi/gather/</a:t>
            </a:r>
            <a:r>
              <a:rPr lang="en-US" sz="1300" dirty="0" err="1"/>
              <a:t>fetchmailrc_creds</a:t>
            </a:r>
            <a:r>
              <a:rPr lang="en-US" sz="1300" dirty="0"/>
              <a:t>    </a:t>
            </a:r>
            <a:r>
              <a:rPr lang="en-US" sz="1300" dirty="0" smtClean="0"/>
              <a:t>	UNIX </a:t>
            </a:r>
            <a:r>
              <a:rPr lang="en-US" sz="1300" dirty="0"/>
              <a:t>Gather .</a:t>
            </a:r>
            <a:r>
              <a:rPr lang="en-US" sz="1300" dirty="0" err="1"/>
              <a:t>fetchmailrc</a:t>
            </a:r>
            <a:r>
              <a:rPr lang="en-US" sz="1300" dirty="0"/>
              <a:t> Credentials</a:t>
            </a:r>
          </a:p>
          <a:p>
            <a:r>
              <a:rPr lang="en-US" sz="1300" dirty="0"/>
              <a:t>   post/multi/gather/</a:t>
            </a:r>
            <a:r>
              <a:rPr lang="en-US" sz="1300" dirty="0" err="1"/>
              <a:t>filezilla_creds</a:t>
            </a:r>
            <a:r>
              <a:rPr lang="en-US" sz="1300" dirty="0"/>
              <a:t>      </a:t>
            </a:r>
            <a:r>
              <a:rPr lang="en-US" sz="1300" dirty="0" smtClean="0"/>
              <a:t>	Multi </a:t>
            </a:r>
            <a:r>
              <a:rPr lang="en-US" sz="1300" dirty="0"/>
              <a:t>Gather FileZilla FTP Client Credential Collection</a:t>
            </a:r>
          </a:p>
          <a:p>
            <a:r>
              <a:rPr lang="en-US" sz="1300" dirty="0"/>
              <a:t>   post/multi/gather/</a:t>
            </a:r>
            <a:r>
              <a:rPr lang="en-US" sz="1300" dirty="0" err="1"/>
              <a:t>firefox_credsMulti</a:t>
            </a:r>
            <a:r>
              <a:rPr lang="en-US" sz="1300" dirty="0"/>
              <a:t>   </a:t>
            </a:r>
            <a:r>
              <a:rPr lang="en-US" sz="1300" dirty="0" smtClean="0"/>
              <a:t>	Gather </a:t>
            </a:r>
            <a:r>
              <a:rPr lang="en-US" sz="1300" dirty="0"/>
              <a:t>Firefox </a:t>
            </a:r>
            <a:r>
              <a:rPr lang="en-US" sz="1300" dirty="0" err="1"/>
              <a:t>Signon</a:t>
            </a:r>
            <a:r>
              <a:rPr lang="en-US" sz="1300" dirty="0"/>
              <a:t> Credential Collection</a:t>
            </a:r>
          </a:p>
          <a:p>
            <a:r>
              <a:rPr lang="en-US" sz="1300" dirty="0"/>
              <a:t>   post/multi/gather/</a:t>
            </a:r>
            <a:r>
              <a:rPr lang="en-US" sz="1300" dirty="0" err="1"/>
              <a:t>gpg_credsMulti</a:t>
            </a:r>
            <a:r>
              <a:rPr lang="en-US" sz="1300" dirty="0"/>
              <a:t>       </a:t>
            </a:r>
            <a:r>
              <a:rPr lang="en-US" sz="1300" dirty="0" smtClean="0"/>
              <a:t>	Gather </a:t>
            </a:r>
            <a:r>
              <a:rPr lang="en-US" sz="1300" dirty="0" err="1"/>
              <a:t>GnuPG</a:t>
            </a:r>
            <a:r>
              <a:rPr lang="en-US" sz="1300" dirty="0"/>
              <a:t> Credentials Collection</a:t>
            </a:r>
          </a:p>
          <a:p>
            <a:r>
              <a:rPr lang="en-US" sz="1300" dirty="0"/>
              <a:t>   post/multi/gather/</a:t>
            </a:r>
            <a:r>
              <a:rPr lang="en-US" sz="1300" dirty="0" err="1"/>
              <a:t>multi_commandMulti</a:t>
            </a:r>
            <a:r>
              <a:rPr lang="en-US" sz="1300" dirty="0"/>
              <a:t>  </a:t>
            </a:r>
            <a:r>
              <a:rPr lang="en-US" sz="1300" dirty="0" smtClean="0"/>
              <a:t> Gather </a:t>
            </a:r>
            <a:r>
              <a:rPr lang="en-US" sz="1300" dirty="0"/>
              <a:t>Run Shell Command Resource File</a:t>
            </a:r>
          </a:p>
          <a:p>
            <a:r>
              <a:rPr lang="en-US" sz="1300" dirty="0"/>
              <a:t>   post/multi/gather/</a:t>
            </a:r>
            <a:r>
              <a:rPr lang="en-US" sz="1300" dirty="0" err="1"/>
              <a:t>netrc_credsUNIX</a:t>
            </a:r>
            <a:r>
              <a:rPr lang="en-US" sz="1300" dirty="0"/>
              <a:t>      </a:t>
            </a:r>
            <a:r>
              <a:rPr lang="en-US" sz="1300" dirty="0" smtClean="0"/>
              <a:t>	Gather </a:t>
            </a:r>
            <a:r>
              <a:rPr lang="en-US" sz="1300" dirty="0"/>
              <a:t>.</a:t>
            </a:r>
            <a:r>
              <a:rPr lang="en-US" sz="1300" dirty="0" err="1"/>
              <a:t>netrc</a:t>
            </a:r>
            <a:r>
              <a:rPr lang="en-US" sz="1300" dirty="0"/>
              <a:t> Credentials</a:t>
            </a:r>
          </a:p>
          <a:p>
            <a:r>
              <a:rPr lang="en-US" sz="1300" dirty="0"/>
              <a:t>   post/multi/gather/</a:t>
            </a:r>
            <a:r>
              <a:rPr lang="en-US" sz="1300" dirty="0" err="1"/>
              <a:t>pgpass_credsMulti</a:t>
            </a:r>
            <a:r>
              <a:rPr lang="en-US" sz="1300" dirty="0"/>
              <a:t>    </a:t>
            </a:r>
            <a:r>
              <a:rPr lang="en-US" sz="1300" dirty="0" smtClean="0"/>
              <a:t>	Gather </a:t>
            </a:r>
            <a:r>
              <a:rPr lang="en-US" sz="1300" dirty="0" err="1"/>
              <a:t>pgpass</a:t>
            </a:r>
            <a:r>
              <a:rPr lang="en-US" sz="1300" dirty="0"/>
              <a:t> Credentials</a:t>
            </a:r>
          </a:p>
          <a:p>
            <a:r>
              <a:rPr lang="en-US" sz="1300" dirty="0"/>
              <a:t>   post/multi/gather/</a:t>
            </a:r>
            <a:r>
              <a:rPr lang="en-US" sz="1300" dirty="0" err="1"/>
              <a:t>pidgin_credMulti</a:t>
            </a:r>
            <a:r>
              <a:rPr lang="en-US" sz="1300" dirty="0"/>
              <a:t>     </a:t>
            </a:r>
            <a:r>
              <a:rPr lang="en-US" sz="1300" dirty="0" smtClean="0"/>
              <a:t>	Gather </a:t>
            </a:r>
            <a:r>
              <a:rPr lang="en-US" sz="1300" dirty="0"/>
              <a:t>Pidgin Instant Messenger Credential Collection</a:t>
            </a:r>
          </a:p>
          <a:p>
            <a:r>
              <a:rPr lang="en-US" sz="1300" dirty="0"/>
              <a:t>   post/multi/gather/</a:t>
            </a:r>
            <a:r>
              <a:rPr lang="en-US" sz="1300" dirty="0" err="1"/>
              <a:t>run_console_rc_file</a:t>
            </a:r>
            <a:r>
              <a:rPr lang="en-US" sz="1300" dirty="0"/>
              <a:t>  </a:t>
            </a:r>
            <a:r>
              <a:rPr lang="en-US" sz="1300" dirty="0" smtClean="0"/>
              <a:t>	Multi </a:t>
            </a:r>
            <a:r>
              <a:rPr lang="en-US" sz="1300" dirty="0"/>
              <a:t>Gather Run Console Resource File</a:t>
            </a:r>
          </a:p>
          <a:p>
            <a:r>
              <a:rPr lang="en-US" sz="1300" dirty="0"/>
              <a:t>   post/multi/gather/</a:t>
            </a:r>
            <a:r>
              <a:rPr lang="en-US" sz="1300" dirty="0" err="1"/>
              <a:t>skype_enumMulti</a:t>
            </a:r>
            <a:r>
              <a:rPr lang="en-US" sz="1300" dirty="0"/>
              <a:t>      </a:t>
            </a:r>
            <a:r>
              <a:rPr lang="en-US" sz="1300" dirty="0" smtClean="0"/>
              <a:t>	Gather </a:t>
            </a:r>
            <a:r>
              <a:rPr lang="en-US" sz="1300" dirty="0"/>
              <a:t>Skype User Data Enumeration</a:t>
            </a:r>
          </a:p>
          <a:p>
            <a:r>
              <a:rPr lang="en-US" sz="1300" dirty="0"/>
              <a:t>   post/multi/gather/</a:t>
            </a:r>
            <a:r>
              <a:rPr lang="en-US" sz="1300" dirty="0" err="1"/>
              <a:t>ssh_credsMulti</a:t>
            </a:r>
            <a:r>
              <a:rPr lang="en-US" sz="1300" dirty="0"/>
              <a:t>       </a:t>
            </a:r>
            <a:r>
              <a:rPr lang="en-US" sz="1300" dirty="0" smtClean="0"/>
              <a:t>	Gather </a:t>
            </a:r>
            <a:r>
              <a:rPr lang="en-US" sz="1300" dirty="0" err="1"/>
              <a:t>OpenSSH</a:t>
            </a:r>
            <a:r>
              <a:rPr lang="en-US" sz="1300" dirty="0"/>
              <a:t> PKI Credentials Collection</a:t>
            </a:r>
          </a:p>
          <a:p>
            <a:r>
              <a:rPr lang="en-US" sz="1300" dirty="0"/>
              <a:t>   post/multi/gather/</a:t>
            </a:r>
            <a:r>
              <a:rPr lang="en-US" sz="1300" dirty="0" err="1"/>
              <a:t>thunderbird_creds</a:t>
            </a:r>
            <a:r>
              <a:rPr lang="en-US" sz="1300" dirty="0"/>
              <a:t>    </a:t>
            </a:r>
            <a:r>
              <a:rPr lang="en-US" sz="1300" dirty="0" smtClean="0"/>
              <a:t>	Multi </a:t>
            </a:r>
            <a:r>
              <a:rPr lang="en-US" sz="1300" dirty="0"/>
              <a:t>Gather Mozilla Thunderbird </a:t>
            </a:r>
            <a:r>
              <a:rPr lang="en-US" sz="1300" dirty="0" err="1"/>
              <a:t>Signon</a:t>
            </a:r>
            <a:r>
              <a:rPr lang="en-US" sz="1300" dirty="0"/>
              <a:t> Credential Collection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01336" y="6112098"/>
            <a:ext cx="8153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     Automate with .</a:t>
            </a:r>
            <a:r>
              <a:rPr lang="en-US" sz="3200" dirty="0" err="1" smtClean="0"/>
              <a:t>rc</a:t>
            </a:r>
            <a:r>
              <a:rPr lang="en-US" sz="3200" dirty="0" smtClean="0"/>
              <a:t> Resource Scripts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7218803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00B0F0"/>
                </a:solidFill>
              </a:rPr>
              <a:t>Known files of interest</a:t>
            </a:r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80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/home/*/.</a:t>
            </a:r>
            <a:r>
              <a:rPr lang="en-US" dirty="0" err="1"/>
              <a:t>ssh</a:t>
            </a:r>
            <a:r>
              <a:rPr lang="en-US" dirty="0"/>
              <a:t>/</a:t>
            </a:r>
            <a:r>
              <a:rPr lang="en-US" dirty="0" err="1"/>
              <a:t>authorized_keys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/home/*/.</a:t>
            </a:r>
            <a:r>
              <a:rPr lang="en-US" dirty="0" err="1"/>
              <a:t>ssh</a:t>
            </a:r>
            <a:r>
              <a:rPr lang="en-US" dirty="0"/>
              <a:t>/</a:t>
            </a:r>
            <a:r>
              <a:rPr lang="en-US" dirty="0" err="1"/>
              <a:t>known_hosts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/home/*/.</a:t>
            </a:r>
            <a:r>
              <a:rPr lang="en-US" dirty="0" err="1"/>
              <a:t>hist</a:t>
            </a:r>
            <a:r>
              <a:rPr lang="en-US" dirty="0"/>
              <a:t>*</a:t>
            </a:r>
          </a:p>
          <a:p>
            <a:pPr marL="0" indent="0">
              <a:buNone/>
            </a:pPr>
            <a:r>
              <a:rPr lang="en-US" dirty="0"/>
              <a:t>/root</a:t>
            </a:r>
            <a:r>
              <a:rPr lang="en-US" dirty="0" smtClean="0"/>
              <a:t>/*</a:t>
            </a:r>
          </a:p>
          <a:p>
            <a:pPr marL="0" indent="0">
              <a:buNone/>
            </a:pPr>
            <a:r>
              <a:rPr lang="en-US" dirty="0"/>
              <a:t>/</a:t>
            </a:r>
            <a:r>
              <a:rPr lang="en-US" dirty="0" err="1"/>
              <a:t>etc</a:t>
            </a:r>
            <a:r>
              <a:rPr lang="en-US" dirty="0"/>
              <a:t>/</a:t>
            </a:r>
            <a:r>
              <a:rPr lang="en-US" dirty="0" err="1"/>
              <a:t>ssh</a:t>
            </a:r>
            <a:r>
              <a:rPr lang="en-US" dirty="0"/>
              <a:t>/</a:t>
            </a:r>
            <a:r>
              <a:rPr lang="en-US" dirty="0" err="1"/>
              <a:t>ssh_host</a:t>
            </a:r>
            <a:r>
              <a:rPr lang="en-US" dirty="0"/>
              <a:t>_*_</a:t>
            </a:r>
            <a:r>
              <a:rPr lang="en-US" dirty="0" err="1"/>
              <a:t>key_files</a:t>
            </a:r>
            <a:endParaRPr lang="en-US" dirty="0"/>
          </a:p>
          <a:p>
            <a:pPr marL="0" indent="0">
              <a:buNone/>
            </a:pPr>
            <a:r>
              <a:rPr lang="en-US" dirty="0" err="1" smtClean="0"/>
              <a:t>Sudo</a:t>
            </a:r>
            <a:r>
              <a:rPr lang="en-US" dirty="0" smtClean="0"/>
              <a:t> </a:t>
            </a:r>
            <a:r>
              <a:rPr lang="en-US" dirty="0"/>
              <a:t>history: /</a:t>
            </a:r>
            <a:r>
              <a:rPr lang="en-US" dirty="0" err="1"/>
              <a:t>var</a:t>
            </a:r>
            <a:r>
              <a:rPr lang="en-US" dirty="0"/>
              <a:t>/log/auth.log, sudo.log</a:t>
            </a:r>
          </a:p>
          <a:p>
            <a:pPr marL="0" indent="0">
              <a:buNone/>
            </a:pPr>
            <a:r>
              <a:rPr lang="en-US" dirty="0"/>
              <a:t>C</a:t>
            </a:r>
            <a:r>
              <a:rPr lang="en-US" dirty="0" smtClean="0"/>
              <a:t>heck persistence </a:t>
            </a:r>
            <a:r>
              <a:rPr lang="en-US" dirty="0"/>
              <a:t>spots</a:t>
            </a:r>
          </a:p>
          <a:p>
            <a:pPr marL="0" indent="0">
              <a:buNone/>
            </a:pPr>
            <a:r>
              <a:rPr lang="en-US" dirty="0" smtClean="0"/>
              <a:t>	/</a:t>
            </a:r>
            <a:r>
              <a:rPr lang="en-US" dirty="0" err="1"/>
              <a:t>etc</a:t>
            </a:r>
            <a:r>
              <a:rPr lang="en-US" dirty="0"/>
              <a:t>/</a:t>
            </a:r>
            <a:r>
              <a:rPr lang="en-US" dirty="0" err="1"/>
              <a:t>inittab</a:t>
            </a:r>
            <a:r>
              <a:rPr lang="en-US" dirty="0"/>
              <a:t> /</a:t>
            </a:r>
            <a:r>
              <a:rPr lang="en-US" dirty="0" err="1"/>
              <a:t>etc</a:t>
            </a:r>
            <a:r>
              <a:rPr lang="en-US" dirty="0"/>
              <a:t>/</a:t>
            </a:r>
            <a:r>
              <a:rPr lang="en-US" dirty="0" err="1"/>
              <a:t>inet.d</a:t>
            </a:r>
            <a:r>
              <a:rPr lang="en-US" dirty="0"/>
              <a:t> /</a:t>
            </a:r>
            <a:r>
              <a:rPr lang="en-US" dirty="0" err="1"/>
              <a:t>etc</a:t>
            </a:r>
            <a:r>
              <a:rPr lang="en-US" dirty="0"/>
              <a:t>/</a:t>
            </a:r>
            <a:r>
              <a:rPr lang="en-US" dirty="0" err="1"/>
              <a:t>rc.d</a:t>
            </a:r>
            <a:r>
              <a:rPr lang="en-US" dirty="0"/>
              <a:t>, </a:t>
            </a:r>
            <a:r>
              <a:rPr lang="en-US" dirty="0" smtClean="0"/>
              <a:t>	/</a:t>
            </a:r>
            <a:r>
              <a:rPr lang="en-US" dirty="0" err="1"/>
              <a:t>etc</a:t>
            </a:r>
            <a:r>
              <a:rPr lang="en-US" dirty="0"/>
              <a:t>/</a:t>
            </a:r>
            <a:r>
              <a:rPr lang="en-US" dirty="0" err="1"/>
              <a:t>init</a:t>
            </a:r>
            <a:r>
              <a:rPr lang="en-US" dirty="0"/>
              <a:t>, /</a:t>
            </a:r>
            <a:r>
              <a:rPr lang="en-US" dirty="0" err="1"/>
              <a:t>etc</a:t>
            </a:r>
            <a:r>
              <a:rPr lang="en-US" dirty="0"/>
              <a:t>/</a:t>
            </a:r>
            <a:r>
              <a:rPr lang="en-US" dirty="0" err="1"/>
              <a:t>init.conf</a:t>
            </a:r>
            <a:r>
              <a:rPr lang="en-US" dirty="0"/>
              <a:t>, /</a:t>
            </a:r>
            <a:r>
              <a:rPr lang="en-US" dirty="0" err="1"/>
              <a:t>etc</a:t>
            </a:r>
            <a:r>
              <a:rPr lang="en-US" dirty="0"/>
              <a:t>/</a:t>
            </a:r>
            <a:r>
              <a:rPr lang="en-US" dirty="0" err="1"/>
              <a:t>cron</a:t>
            </a:r>
            <a:r>
              <a:rPr lang="en-US" dirty="0"/>
              <a:t>*, </a:t>
            </a:r>
            <a:r>
              <a:rPr lang="en-US" dirty="0" smtClean="0"/>
              <a:t>	/</a:t>
            </a:r>
            <a:r>
              <a:rPr lang="en-US" dirty="0" err="1"/>
              <a:t>var</a:t>
            </a:r>
            <a:r>
              <a:rPr lang="en-US" dirty="0"/>
              <a:t>/spool/</a:t>
            </a:r>
            <a:r>
              <a:rPr lang="en-US" dirty="0" err="1"/>
              <a:t>cron</a:t>
            </a:r>
            <a:r>
              <a:rPr lang="en-US" dirty="0"/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22218806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6557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00B0F0"/>
                </a:solidFill>
              </a:rPr>
              <a:t>Known files of interest</a:t>
            </a:r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Hundreds of potentially interesting files: </a:t>
            </a:r>
            <a:r>
              <a:rPr lang="en-US" sz="2400" dirty="0">
                <a:hlinkClick r:id="rId2"/>
              </a:rPr>
              <a:t>http://</a:t>
            </a:r>
            <a:r>
              <a:rPr lang="en-US" sz="2400" dirty="0" smtClean="0">
                <a:hlinkClick r:id="rId2"/>
              </a:rPr>
              <a:t>pwnwiki.io/presence/linux/pillage.lst</a:t>
            </a:r>
            <a:endParaRPr lang="en-US" sz="2400" dirty="0" smtClean="0"/>
          </a:p>
          <a:p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2088143"/>
            <a:ext cx="7010400" cy="4644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1887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00B0F0"/>
                </a:solidFill>
              </a:rPr>
              <a:t>u</a:t>
            </a:r>
            <a:r>
              <a:rPr lang="en-US" dirty="0" err="1" smtClean="0">
                <a:solidFill>
                  <a:srgbClr val="00B0F0"/>
                </a:solidFill>
              </a:rPr>
              <a:t>name</a:t>
            </a:r>
            <a:r>
              <a:rPr lang="en-US" dirty="0" smtClean="0">
                <a:solidFill>
                  <a:srgbClr val="00B0F0"/>
                </a:solidFill>
              </a:rPr>
              <a:t> -a</a:t>
            </a:r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04800" y="1371600"/>
            <a:ext cx="85436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Jeremy </a:t>
            </a:r>
            <a:r>
              <a:rPr lang="en-US" sz="3200" dirty="0" err="1" smtClean="0"/>
              <a:t>xgermx</a:t>
            </a:r>
            <a:r>
              <a:rPr lang="en-US" sz="3200" dirty="0" smtClean="0"/>
              <a:t> Galloway</a:t>
            </a:r>
            <a:endParaRPr lang="en-US" sz="3200" dirty="0"/>
          </a:p>
        </p:txBody>
      </p:sp>
      <p:sp>
        <p:nvSpPr>
          <p:cNvPr id="18" name="TextBox 17"/>
          <p:cNvSpPr txBox="1"/>
          <p:nvPr/>
        </p:nvSpPr>
        <p:spPr>
          <a:xfrm>
            <a:off x="152400" y="2057400"/>
            <a:ext cx="87630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Hacking since the early 00’s</a:t>
            </a:r>
          </a:p>
          <a:p>
            <a:pPr algn="ctr"/>
            <a:r>
              <a:rPr lang="en-US" sz="3200" dirty="0" smtClean="0"/>
              <a:t>Got a few college degrees</a:t>
            </a:r>
          </a:p>
          <a:p>
            <a:pPr algn="ctr"/>
            <a:r>
              <a:rPr lang="en-US" sz="3200" dirty="0" smtClean="0"/>
              <a:t>Got a bunch of certs I don’t respect</a:t>
            </a:r>
          </a:p>
          <a:p>
            <a:pPr algn="ctr"/>
            <a:r>
              <a:rPr lang="en-US" sz="3200" dirty="0" smtClean="0"/>
              <a:t> </a:t>
            </a:r>
          </a:p>
          <a:p>
            <a:pPr algn="ctr"/>
            <a:r>
              <a:rPr lang="en-US" sz="3200" dirty="0" smtClean="0"/>
              <a:t>	</a:t>
            </a:r>
            <a:endParaRPr lang="en-US" sz="32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182" y="3743960"/>
            <a:ext cx="2540000" cy="2540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3810000"/>
            <a:ext cx="3386667" cy="2540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0" y="3764280"/>
            <a:ext cx="2362200" cy="251968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73182" y="6400800"/>
            <a:ext cx="88184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   LOLAPT0      Do you even have to ASCII   &lt;3 666 &lt;3       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18059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6557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00B0F0"/>
                </a:solidFill>
              </a:rPr>
              <a:t>Known files of interest</a:t>
            </a:r>
            <a:endParaRPr lang="en-US" dirty="0">
              <a:solidFill>
                <a:srgbClr val="00B0F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2088143"/>
            <a:ext cx="7010400" cy="46442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33400" y="1256865"/>
            <a:ext cx="8458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Search through files with a recursive case-insensitive </a:t>
            </a:r>
          </a:p>
          <a:p>
            <a:r>
              <a:rPr lang="en-US" sz="2400" dirty="0" err="1" smtClean="0"/>
              <a:t>grep</a:t>
            </a:r>
            <a:r>
              <a:rPr lang="en-US" sz="2400" dirty="0" smtClean="0"/>
              <a:t> </a:t>
            </a:r>
            <a:r>
              <a:rPr lang="en-US" sz="2400" dirty="0"/>
              <a:t>-</a:t>
            </a:r>
            <a:r>
              <a:rPr lang="en-US" sz="2400" dirty="0" err="1"/>
              <a:t>i</a:t>
            </a:r>
            <a:r>
              <a:rPr lang="en-US" sz="2400" dirty="0"/>
              <a:t> -r password /DIR</a:t>
            </a:r>
          </a:p>
        </p:txBody>
      </p:sp>
    </p:spTree>
    <p:extLst>
      <p:ext uri="{BB962C8B-B14F-4D97-AF65-F5344CB8AC3E}">
        <p14:creationId xmlns:p14="http://schemas.microsoft.com/office/powerpoint/2010/main" val="14231239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6557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00B0F0"/>
                </a:solidFill>
              </a:rPr>
              <a:t>Known files of interest</a:t>
            </a:r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3400" y="1256865"/>
            <a:ext cx="7239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How about browser artifacts?</a:t>
            </a:r>
          </a:p>
          <a:p>
            <a:r>
              <a:rPr lang="en-US" sz="2400" dirty="0"/>
              <a:t>$HOME/.</a:t>
            </a:r>
            <a:r>
              <a:rPr lang="en-US" sz="2400" dirty="0" err="1"/>
              <a:t>mozilla</a:t>
            </a:r>
            <a:r>
              <a:rPr lang="en-US" sz="2400" dirty="0"/>
              <a:t>/</a:t>
            </a:r>
            <a:r>
              <a:rPr lang="en-US" sz="2400" dirty="0" err="1"/>
              <a:t>firefox</a:t>
            </a:r>
            <a:r>
              <a:rPr lang="en-US" sz="2400" dirty="0"/>
              <a:t>/*.</a:t>
            </a:r>
            <a:r>
              <a:rPr lang="en-US" sz="2400" dirty="0" smtClean="0"/>
              <a:t>default</a:t>
            </a:r>
          </a:p>
          <a:p>
            <a:r>
              <a:rPr lang="en-US" sz="2400" dirty="0"/>
              <a:t>cookies, cache, history, </a:t>
            </a:r>
            <a:r>
              <a:rPr lang="en-US" sz="2400" dirty="0" smtClean="0"/>
              <a:t>saved passwords</a:t>
            </a:r>
            <a:r>
              <a:rPr lang="en-US" sz="2400" dirty="0"/>
              <a:t>, </a:t>
            </a:r>
            <a:r>
              <a:rPr lang="en-US" sz="2400" dirty="0" err="1"/>
              <a:t>sqlite</a:t>
            </a:r>
            <a:r>
              <a:rPr lang="en-US" sz="2400" dirty="0"/>
              <a:t> </a:t>
            </a:r>
            <a:r>
              <a:rPr lang="en-US" sz="2400" dirty="0" err="1"/>
              <a:t>dbs</a:t>
            </a:r>
            <a:endParaRPr lang="en-US" sz="2400" dirty="0"/>
          </a:p>
        </p:txBody>
      </p:sp>
      <p:pic>
        <p:nvPicPr>
          <p:cNvPr id="1026" name="Picture 2" descr="http://www.nirsoft.net/nirsoft2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3047856"/>
            <a:ext cx="1676400" cy="419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454" y="3581400"/>
            <a:ext cx="8917091" cy="1524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399" y="5105400"/>
            <a:ext cx="8878146" cy="533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4714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9509" y="22860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00B0F0"/>
                </a:solidFill>
              </a:rPr>
              <a:t>Unknown files of interest</a:t>
            </a:r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US" dirty="0" err="1" smtClean="0"/>
              <a:t>Careto</a:t>
            </a:r>
            <a:r>
              <a:rPr lang="en-US" dirty="0" smtClean="0"/>
              <a:t> AKA The Mask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199" y="1828800"/>
            <a:ext cx="6705601" cy="3352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8200" y="5334000"/>
            <a:ext cx="7696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We can do better: </a:t>
            </a:r>
            <a:r>
              <a:rPr lang="en-US" dirty="0"/>
              <a:t>*.BAT, *.CER, *.CERT, *.CONF, *.CSR, *.DSR, *.KDB, *.KDBX</a:t>
            </a:r>
            <a:r>
              <a:rPr lang="en-US" dirty="0" smtClean="0"/>
              <a:t>, </a:t>
            </a:r>
            <a:r>
              <a:rPr lang="en-US" dirty="0"/>
              <a:t>*.INI, *.PEM, *.PKCS12, *.PFX, *.P12, *.PPT, *.PPTX, *.VNC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38200" y="6409730"/>
            <a:ext cx="800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Don’t forget </a:t>
            </a:r>
            <a:r>
              <a:rPr lang="en-US" dirty="0"/>
              <a:t>t</a:t>
            </a:r>
            <a:r>
              <a:rPr lang="en-US" dirty="0" smtClean="0"/>
              <a:t>o check metadata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67719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  <p:bldP spid="6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B0F0"/>
                </a:solidFill>
              </a:rPr>
              <a:t>Faux-</a:t>
            </a:r>
            <a:r>
              <a:rPr lang="en-US" dirty="0" err="1">
                <a:solidFill>
                  <a:srgbClr val="00B0F0"/>
                </a:solidFill>
              </a:rPr>
              <a:t>rensics</a:t>
            </a:r>
            <a:endParaRPr lang="en-US" dirty="0">
              <a:solidFill>
                <a:srgbClr val="00B0F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166" y="1396855"/>
            <a:ext cx="5623634" cy="5430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2949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solidFill>
                  <a:srgbClr val="00B0F0"/>
                </a:solidFill>
              </a:rPr>
              <a:t>Locard’s</a:t>
            </a:r>
            <a:r>
              <a:rPr lang="en-US" dirty="0" smtClean="0">
                <a:solidFill>
                  <a:srgbClr val="00B0F0"/>
                </a:solidFill>
              </a:rPr>
              <a:t> Exchange Principal</a:t>
            </a:r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8100" y="1417638"/>
            <a:ext cx="456462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W</a:t>
            </a:r>
            <a:r>
              <a:rPr lang="en-US" sz="3200" dirty="0" smtClean="0"/>
              <a:t>ith </a:t>
            </a:r>
            <a:r>
              <a:rPr lang="en-US" sz="3200" dirty="0"/>
              <a:t>contact between two items, </a:t>
            </a:r>
            <a:r>
              <a:rPr lang="en-US" sz="3200" dirty="0" smtClean="0"/>
              <a:t>there </a:t>
            </a:r>
            <a:r>
              <a:rPr lang="en-US" sz="3200" dirty="0"/>
              <a:t>will be an </a:t>
            </a:r>
            <a:r>
              <a:rPr lang="en-US" sz="3200" dirty="0" smtClean="0"/>
              <a:t>exchange.</a:t>
            </a:r>
            <a:endParaRPr lang="en-US" sz="3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0618" y="3924461"/>
            <a:ext cx="4454782" cy="283009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0618" y="1233415"/>
            <a:ext cx="4454782" cy="264266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3924461"/>
            <a:ext cx="4183622" cy="2830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3521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B0F0"/>
                </a:solidFill>
              </a:rPr>
              <a:t>Capture a raw image (</a:t>
            </a:r>
            <a:r>
              <a:rPr lang="en-US" dirty="0" err="1" smtClean="0">
                <a:solidFill>
                  <a:srgbClr val="00B0F0"/>
                </a:solidFill>
              </a:rPr>
              <a:t>dd</a:t>
            </a:r>
            <a:r>
              <a:rPr lang="en-US" dirty="0" smtClean="0">
                <a:solidFill>
                  <a:srgbClr val="00B0F0"/>
                </a:solidFill>
              </a:rPr>
              <a:t>)</a:t>
            </a:r>
            <a:endParaRPr lang="en-US" dirty="0">
              <a:solidFill>
                <a:srgbClr val="00B0F0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395" y="1600200"/>
            <a:ext cx="7777209" cy="4525963"/>
          </a:xfrm>
        </p:spPr>
      </p:pic>
      <p:sp>
        <p:nvSpPr>
          <p:cNvPr id="5" name="TextBox 4"/>
          <p:cNvSpPr txBox="1"/>
          <p:nvPr/>
        </p:nvSpPr>
        <p:spPr>
          <a:xfrm>
            <a:off x="1752600" y="6172200"/>
            <a:ext cx="76986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 smtClean="0"/>
              <a:t>AccessData</a:t>
            </a:r>
            <a:r>
              <a:rPr lang="en-US" sz="3200" dirty="0" smtClean="0"/>
              <a:t> FTK Imager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5278667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B0F0"/>
                </a:solidFill>
              </a:rPr>
              <a:t>Capture a raw image (</a:t>
            </a:r>
            <a:r>
              <a:rPr lang="en-US" dirty="0" err="1" smtClean="0">
                <a:solidFill>
                  <a:srgbClr val="00B0F0"/>
                </a:solidFill>
              </a:rPr>
              <a:t>dd</a:t>
            </a:r>
            <a:r>
              <a:rPr lang="en-US" dirty="0" smtClean="0">
                <a:solidFill>
                  <a:srgbClr val="00B0F0"/>
                </a:solidFill>
              </a:rPr>
              <a:t>)</a:t>
            </a:r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4300" y="6248400"/>
            <a:ext cx="8915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Grep</a:t>
            </a:r>
            <a:r>
              <a:rPr lang="en-US" sz="2400" dirty="0"/>
              <a:t> for strings in unallocated space to find deleted </a:t>
            </a:r>
            <a:r>
              <a:rPr lang="en-US" sz="2400" dirty="0" smtClean="0"/>
              <a:t>files</a:t>
            </a:r>
            <a:endParaRPr lang="en-US" sz="2400" dirty="0"/>
          </a:p>
        </p:txBody>
      </p:sp>
      <p:pic>
        <p:nvPicPr>
          <p:cNvPr id="5" name="Picture 4" descr="bbOpKbeEx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1143000"/>
            <a:ext cx="3683000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808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B0F0"/>
                </a:solidFill>
              </a:rPr>
              <a:t>SIFT Virtual Appliance</a:t>
            </a:r>
            <a:endParaRPr lang="en-US" dirty="0">
              <a:solidFill>
                <a:srgbClr val="00B0F0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48" y="1889758"/>
            <a:ext cx="9003852" cy="44348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143208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B0F0"/>
                </a:solidFill>
              </a:rPr>
              <a:t>Autopsy</a:t>
            </a:r>
            <a:endParaRPr lang="en-US" dirty="0">
              <a:solidFill>
                <a:srgbClr val="00B0F0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3000" y="3371072"/>
            <a:ext cx="6820341" cy="3461528"/>
          </a:xfrm>
          <a:prstGeom prst="rect">
            <a:avLst/>
          </a:prstGeom>
        </p:spPr>
      </p:pic>
      <p:pic>
        <p:nvPicPr>
          <p:cNvPr id="1026" name="Picture 2" descr="http://epguides.com/BluesClues/cas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1195" y="1219200"/>
            <a:ext cx="2103949" cy="2038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42314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B0F0"/>
                </a:solidFill>
              </a:rPr>
              <a:t>Faux-</a:t>
            </a:r>
            <a:r>
              <a:rPr lang="en-US" dirty="0" err="1">
                <a:solidFill>
                  <a:srgbClr val="00B0F0"/>
                </a:solidFill>
              </a:rPr>
              <a:t>rensics</a:t>
            </a:r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7924800" cy="5257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Recovering sensitive files that have been _insecurely_ deleted </a:t>
            </a:r>
          </a:p>
          <a:p>
            <a:pPr marL="0" indent="0">
              <a:buNone/>
            </a:pPr>
            <a:r>
              <a:rPr lang="en-US" sz="2400" dirty="0"/>
              <a:t>Oftentimes the files is only MARKED as deleted; actual data </a:t>
            </a:r>
            <a:r>
              <a:rPr lang="en-US" sz="2400" dirty="0" smtClean="0"/>
              <a:t>bytes\</a:t>
            </a:r>
            <a:r>
              <a:rPr lang="en-US" sz="2400" dirty="0" err="1" smtClean="0"/>
              <a:t>inodes</a:t>
            </a:r>
            <a:r>
              <a:rPr lang="en-US" sz="2400" dirty="0" smtClean="0"/>
              <a:t> </a:t>
            </a:r>
            <a:r>
              <a:rPr lang="en-US" sz="2400" dirty="0"/>
              <a:t>are NOT </a:t>
            </a:r>
            <a:r>
              <a:rPr lang="en-US" sz="2400" dirty="0" smtClean="0"/>
              <a:t>overwritten</a:t>
            </a:r>
            <a:endParaRPr lang="en-US" sz="2400" dirty="0"/>
          </a:p>
          <a:p>
            <a:pPr marL="0" indent="0">
              <a:buNone/>
            </a:pPr>
            <a:r>
              <a:rPr lang="en-US" sz="2400" dirty="0"/>
              <a:t>Carving: reconstructing files by </a:t>
            </a:r>
            <a:r>
              <a:rPr lang="en-US" sz="2400" dirty="0" smtClean="0"/>
              <a:t>scanning </a:t>
            </a:r>
            <a:r>
              <a:rPr lang="en-US" sz="2400" dirty="0"/>
              <a:t>the </a:t>
            </a:r>
            <a:r>
              <a:rPr lang="en-US" sz="2400" dirty="0" smtClean="0"/>
              <a:t>raw </a:t>
            </a:r>
            <a:r>
              <a:rPr lang="en-US" sz="2400" dirty="0"/>
              <a:t>bytes of the disk and reassembling them</a:t>
            </a:r>
          </a:p>
          <a:p>
            <a:pPr marL="0" indent="0">
              <a:buNone/>
            </a:pPr>
            <a:r>
              <a:rPr lang="en-US" sz="2400" dirty="0"/>
              <a:t>Usually done by checking the header </a:t>
            </a:r>
            <a:r>
              <a:rPr lang="en-US" sz="2400" dirty="0" smtClean="0"/>
              <a:t>             (</a:t>
            </a:r>
            <a:r>
              <a:rPr lang="en-US" sz="2400" dirty="0"/>
              <a:t>first four bytes of the file) and footer</a:t>
            </a:r>
          </a:p>
          <a:p>
            <a:pPr marL="0" indent="0">
              <a:buNone/>
            </a:pPr>
            <a:r>
              <a:rPr lang="en-US" sz="2400" dirty="0" err="1" smtClean="0"/>
              <a:t>Filesystem</a:t>
            </a:r>
            <a:r>
              <a:rPr lang="en-US" sz="2400" dirty="0" smtClean="0"/>
              <a:t> </a:t>
            </a:r>
            <a:r>
              <a:rPr lang="en-US" sz="2400" dirty="0"/>
              <a:t>independent </a:t>
            </a:r>
          </a:p>
          <a:p>
            <a:pPr marL="0" indent="0">
              <a:buNone/>
            </a:pPr>
            <a:r>
              <a:rPr lang="en-US" sz="2400" dirty="0"/>
              <a:t>Recovering fragmented files can be difficult</a:t>
            </a:r>
          </a:p>
        </p:txBody>
      </p:sp>
    </p:spTree>
    <p:extLst>
      <p:ext uri="{BB962C8B-B14F-4D97-AF65-F5344CB8AC3E}">
        <p14:creationId xmlns:p14="http://schemas.microsoft.com/office/powerpoint/2010/main" val="15685677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00B0F0"/>
                </a:solidFill>
              </a:rPr>
              <a:t>u</a:t>
            </a:r>
            <a:r>
              <a:rPr lang="en-US" dirty="0" err="1" smtClean="0">
                <a:solidFill>
                  <a:srgbClr val="00B0F0"/>
                </a:solidFill>
              </a:rPr>
              <a:t>name</a:t>
            </a:r>
            <a:r>
              <a:rPr lang="en-US" dirty="0" smtClean="0">
                <a:solidFill>
                  <a:srgbClr val="00B0F0"/>
                </a:solidFill>
              </a:rPr>
              <a:t> -a</a:t>
            </a:r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04800" y="1371600"/>
            <a:ext cx="85436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Jeremy </a:t>
            </a:r>
            <a:r>
              <a:rPr lang="en-US" sz="3200" dirty="0" err="1" smtClean="0"/>
              <a:t>xgermx</a:t>
            </a:r>
            <a:r>
              <a:rPr lang="en-US" sz="3200" dirty="0" smtClean="0"/>
              <a:t> Galloway</a:t>
            </a:r>
            <a:endParaRPr lang="en-US" sz="3200" dirty="0"/>
          </a:p>
        </p:txBody>
      </p:sp>
      <p:sp>
        <p:nvSpPr>
          <p:cNvPr id="18" name="TextBox 17"/>
          <p:cNvSpPr txBox="1"/>
          <p:nvPr/>
        </p:nvSpPr>
        <p:spPr>
          <a:xfrm>
            <a:off x="152400" y="2057400"/>
            <a:ext cx="8763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I spend most of my time thinking about:</a:t>
            </a:r>
          </a:p>
          <a:p>
            <a:r>
              <a:rPr lang="en-US" sz="3200" dirty="0" smtClean="0"/>
              <a:t> </a:t>
            </a:r>
          </a:p>
          <a:p>
            <a:pPr algn="ctr"/>
            <a:r>
              <a:rPr lang="en-US" sz="3200" dirty="0" smtClean="0"/>
              <a:t>	</a:t>
            </a:r>
            <a:endParaRPr lang="en-US" sz="3200" dirty="0"/>
          </a:p>
        </p:txBody>
      </p:sp>
      <p:sp>
        <p:nvSpPr>
          <p:cNvPr id="5" name="TextBox 4"/>
          <p:cNvSpPr txBox="1"/>
          <p:nvPr/>
        </p:nvSpPr>
        <p:spPr>
          <a:xfrm>
            <a:off x="381000" y="2743200"/>
            <a:ext cx="8458200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State Sponsored Hacking   </a:t>
            </a:r>
            <a:endParaRPr lang="en-US" sz="3600" dirty="0" smtClean="0"/>
          </a:p>
          <a:p>
            <a:pPr algn="ctr"/>
            <a:r>
              <a:rPr lang="en-US" sz="3600" dirty="0" smtClean="0"/>
              <a:t>OPSEC </a:t>
            </a:r>
            <a:r>
              <a:rPr lang="en-US" sz="3600" dirty="0">
                <a:solidFill>
                  <a:srgbClr val="00B0F0"/>
                </a:solidFill>
              </a:rPr>
              <a:t>•</a:t>
            </a:r>
            <a:r>
              <a:rPr lang="en-US" sz="3600" dirty="0"/>
              <a:t> Anonymity </a:t>
            </a:r>
            <a:r>
              <a:rPr lang="en-US" sz="3600" dirty="0">
                <a:solidFill>
                  <a:srgbClr val="00B0F0"/>
                </a:solidFill>
              </a:rPr>
              <a:t>•</a:t>
            </a:r>
            <a:r>
              <a:rPr lang="en-US" sz="3600" dirty="0"/>
              <a:t> </a:t>
            </a:r>
            <a:r>
              <a:rPr lang="en-US" sz="3600" dirty="0" smtClean="0"/>
              <a:t>Privacy</a:t>
            </a:r>
          </a:p>
          <a:p>
            <a:pPr algn="ctr"/>
            <a:r>
              <a:rPr lang="en-US" sz="3600" dirty="0" smtClean="0"/>
              <a:t>Intelligence </a:t>
            </a:r>
            <a:r>
              <a:rPr lang="en-US" sz="3600" dirty="0">
                <a:solidFill>
                  <a:srgbClr val="00B0F0"/>
                </a:solidFill>
              </a:rPr>
              <a:t>•</a:t>
            </a:r>
            <a:r>
              <a:rPr lang="en-US" sz="3600" dirty="0"/>
              <a:t> Malware </a:t>
            </a:r>
            <a:r>
              <a:rPr lang="en-US" sz="3600" dirty="0">
                <a:solidFill>
                  <a:srgbClr val="00B0F0"/>
                </a:solidFill>
              </a:rPr>
              <a:t>•</a:t>
            </a:r>
            <a:r>
              <a:rPr lang="en-US" sz="3600" dirty="0"/>
              <a:t> </a:t>
            </a:r>
            <a:r>
              <a:rPr lang="en-US" sz="3600" dirty="0" smtClean="0"/>
              <a:t>Darknets</a:t>
            </a:r>
          </a:p>
          <a:p>
            <a:pPr algn="ctr"/>
            <a:r>
              <a:rPr lang="en-US" sz="3600" dirty="0" smtClean="0"/>
              <a:t>Online Censorship</a:t>
            </a:r>
            <a:r>
              <a:rPr lang="en-US" sz="3600" dirty="0">
                <a:solidFill>
                  <a:srgbClr val="00B0F0"/>
                </a:solidFill>
              </a:rPr>
              <a:t> •</a:t>
            </a:r>
            <a:r>
              <a:rPr lang="en-US" sz="3600" dirty="0"/>
              <a:t> </a:t>
            </a:r>
            <a:r>
              <a:rPr lang="en-US" sz="3600" dirty="0" smtClean="0"/>
              <a:t>Cyber-Crime</a:t>
            </a:r>
          </a:p>
          <a:p>
            <a:pPr algn="ctr"/>
            <a:r>
              <a:rPr lang="en-US" sz="3600" dirty="0" smtClean="0"/>
              <a:t>Pen-Testing </a:t>
            </a:r>
            <a:r>
              <a:rPr lang="en-US" sz="3600" dirty="0" smtClean="0">
                <a:solidFill>
                  <a:srgbClr val="00B0F0"/>
                </a:solidFill>
              </a:rPr>
              <a:t>•</a:t>
            </a:r>
            <a:r>
              <a:rPr lang="en-US" sz="3600" dirty="0" smtClean="0"/>
              <a:t> Incident-Response</a:t>
            </a:r>
          </a:p>
          <a:p>
            <a:pPr algn="ctr"/>
            <a:r>
              <a:rPr lang="en-US" sz="3600" dirty="0" smtClean="0"/>
              <a:t>Forensics </a:t>
            </a:r>
            <a:r>
              <a:rPr lang="en-US" sz="3600" dirty="0" smtClean="0">
                <a:solidFill>
                  <a:srgbClr val="00B0F0"/>
                </a:solidFill>
              </a:rPr>
              <a:t>• </a:t>
            </a:r>
            <a:r>
              <a:rPr lang="en-US" sz="3600" dirty="0" smtClean="0"/>
              <a:t>Web </a:t>
            </a:r>
            <a:r>
              <a:rPr lang="en-US" sz="3600" dirty="0" smtClean="0"/>
              <a:t>Security</a:t>
            </a:r>
          </a:p>
          <a:p>
            <a:pPr algn="ctr"/>
            <a:r>
              <a:rPr lang="en-US" sz="3600" dirty="0" smtClean="0"/>
              <a:t>Beyoncé</a:t>
            </a:r>
            <a:endParaRPr lang="en-US" sz="3600" dirty="0" smtClean="0"/>
          </a:p>
          <a:p>
            <a:pPr algn="ctr"/>
            <a:endParaRPr lang="en-US" sz="3200" dirty="0" smtClean="0"/>
          </a:p>
        </p:txBody>
      </p:sp>
    </p:spTree>
    <p:extLst>
      <p:ext uri="{BB962C8B-B14F-4D97-AF65-F5344CB8AC3E}">
        <p14:creationId xmlns:p14="http://schemas.microsoft.com/office/powerpoint/2010/main" val="3256922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5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30056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00B0F0"/>
                </a:solidFill>
              </a:rPr>
              <a:t>Carving</a:t>
            </a:r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www.forensicswiki.org/wiki/Tools:Data_Recovery#Carving</a:t>
            </a:r>
            <a:r>
              <a:rPr lang="en-US" dirty="0" smtClean="0"/>
              <a:t> </a:t>
            </a:r>
          </a:p>
          <a:p>
            <a:pPr marL="0" indent="0">
              <a:buNone/>
            </a:pPr>
            <a:r>
              <a:rPr lang="en-US" dirty="0" smtClean="0"/>
              <a:t>Plenty of options</a:t>
            </a:r>
          </a:p>
          <a:p>
            <a:pPr marL="0" indent="0">
              <a:buNone/>
            </a:pPr>
            <a:r>
              <a:rPr lang="en-US" dirty="0" smtClean="0"/>
              <a:t>Scalpel </a:t>
            </a:r>
          </a:p>
          <a:p>
            <a:pPr marL="457200" lvl="1" indent="0">
              <a:buNone/>
            </a:pPr>
            <a:r>
              <a:rPr lang="en-US" dirty="0" smtClean="0"/>
              <a:t>High performance</a:t>
            </a:r>
          </a:p>
          <a:p>
            <a:pPr marL="457200" lvl="1" indent="0">
              <a:buNone/>
            </a:pPr>
            <a:r>
              <a:rPr lang="en-US" dirty="0" smtClean="0"/>
              <a:t>Based on Foremost (Developed by the Air Force, endorsed by Hal </a:t>
            </a:r>
            <a:r>
              <a:rPr lang="en-US" dirty="0" err="1" smtClean="0"/>
              <a:t>Pomeranz</a:t>
            </a:r>
            <a:r>
              <a:rPr lang="en-US" dirty="0" smtClean="0"/>
              <a:t>)</a:t>
            </a:r>
          </a:p>
          <a:p>
            <a:pPr marL="457200" lvl="1" indent="0">
              <a:buNone/>
            </a:pPr>
            <a:r>
              <a:rPr lang="en-US" dirty="0"/>
              <a:t>S</a:t>
            </a:r>
            <a:r>
              <a:rPr lang="en-US" dirty="0" smtClean="0"/>
              <a:t>upport </a:t>
            </a:r>
            <a:r>
              <a:rPr lang="en-US" dirty="0"/>
              <a:t>for massively-threaded execution </a:t>
            </a:r>
            <a:r>
              <a:rPr lang="en-US" dirty="0" smtClean="0"/>
              <a:t>on Graphics </a:t>
            </a:r>
            <a:r>
              <a:rPr lang="en-US" dirty="0"/>
              <a:t>Processing Units (GPUs</a:t>
            </a:r>
            <a:r>
              <a:rPr lang="en-US" dirty="0" smtClean="0"/>
              <a:t>)</a:t>
            </a:r>
          </a:p>
          <a:p>
            <a:pPr marL="457200" lvl="1" indent="0">
              <a:buNone/>
            </a:pPr>
            <a:r>
              <a:rPr lang="en-US" dirty="0"/>
              <a:t>R</a:t>
            </a:r>
            <a:r>
              <a:rPr lang="en-US" dirty="0" smtClean="0"/>
              <a:t>egular </a:t>
            </a:r>
            <a:r>
              <a:rPr lang="en-US" dirty="0"/>
              <a:t>expression support for headers/footers</a:t>
            </a:r>
          </a:p>
        </p:txBody>
      </p:sp>
    </p:spTree>
    <p:extLst>
      <p:ext uri="{BB962C8B-B14F-4D97-AF65-F5344CB8AC3E}">
        <p14:creationId xmlns:p14="http://schemas.microsoft.com/office/powerpoint/2010/main" val="1838040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30056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00B0F0"/>
                </a:solidFill>
              </a:rPr>
              <a:t>Carving</a:t>
            </a:r>
            <a:endParaRPr lang="en-US" dirty="0">
              <a:solidFill>
                <a:srgbClr val="00B0F0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1268" y="1295400"/>
            <a:ext cx="5541463" cy="481430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6200" y="6109703"/>
            <a:ext cx="8991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Default .</a:t>
            </a:r>
            <a:r>
              <a:rPr lang="en-US" sz="3200" dirty="0" err="1" smtClean="0"/>
              <a:t>conf</a:t>
            </a:r>
            <a:r>
              <a:rPr lang="en-US" sz="3200" dirty="0" smtClean="0"/>
              <a:t> accounts for ~200 file types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1049796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30056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00B0F0"/>
                </a:solidFill>
              </a:rPr>
              <a:t>Carving</a:t>
            </a:r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28600" y="6114473"/>
            <a:ext cx="861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Our .</a:t>
            </a:r>
            <a:r>
              <a:rPr lang="en-US" sz="3200" dirty="0" err="1" smtClean="0"/>
              <a:t>conf</a:t>
            </a:r>
            <a:r>
              <a:rPr lang="en-US" sz="3200" dirty="0" smtClean="0"/>
              <a:t> accounts for 800+ file types </a:t>
            </a:r>
            <a:r>
              <a:rPr lang="en-US" sz="3200" dirty="0" smtClean="0">
                <a:sym typeface="Wingdings" panose="05000000000000000000" pitchFamily="2" charset="2"/>
              </a:rPr>
              <a:t></a:t>
            </a:r>
            <a:endParaRPr lang="en-US" sz="3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921" y="4838469"/>
            <a:ext cx="8834157" cy="125753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371600"/>
            <a:ext cx="5488176" cy="32992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2966" y="1371600"/>
            <a:ext cx="3186112" cy="32992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743200" y="3710590"/>
            <a:ext cx="2819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accent2">
                    <a:lumMod val="50000"/>
                  </a:schemeClr>
                </a:solidFill>
              </a:rPr>
              <a:t>int0x80</a:t>
            </a:r>
            <a:endParaRPr lang="en-US" sz="3600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55555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30056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B0F0"/>
                </a:solidFill>
              </a:rPr>
              <a:t>Carving…when I get that </a:t>
            </a:r>
            <a:r>
              <a:rPr lang="en-US" dirty="0" err="1" smtClean="0">
                <a:solidFill>
                  <a:srgbClr val="00B0F0"/>
                </a:solidFill>
              </a:rPr>
              <a:t>feelin</a:t>
            </a:r>
            <a:r>
              <a:rPr lang="en-US" dirty="0" smtClean="0">
                <a:solidFill>
                  <a:srgbClr val="00B0F0"/>
                </a:solidFill>
              </a:rPr>
              <a:t>’</a:t>
            </a:r>
            <a:endParaRPr lang="en-US" dirty="0">
              <a:solidFill>
                <a:srgbClr val="00B0F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8636" y="1371599"/>
            <a:ext cx="5420364" cy="5409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6603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30056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00B0F0"/>
                </a:solidFill>
              </a:rPr>
              <a:t>Carving…Hex Appeal</a:t>
            </a:r>
            <a:endParaRPr lang="en-US" dirty="0">
              <a:solidFill>
                <a:srgbClr val="00B0F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57" y="2071498"/>
            <a:ext cx="8859486" cy="2715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724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30056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00B0F0"/>
                </a:solidFill>
              </a:rPr>
              <a:t>Carving</a:t>
            </a:r>
            <a:endParaRPr lang="en-US" dirty="0">
              <a:solidFill>
                <a:srgbClr val="00B0F0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1676400"/>
            <a:ext cx="8943233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7595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30056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00B0F0"/>
                </a:solidFill>
              </a:rPr>
              <a:t>Carving</a:t>
            </a:r>
            <a:endParaRPr lang="en-US" dirty="0">
              <a:solidFill>
                <a:srgbClr val="00B0F0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998" y="3429000"/>
            <a:ext cx="6705602" cy="3352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1322569"/>
            <a:ext cx="5562600" cy="2030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4382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30056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00B0F0"/>
                </a:solidFill>
              </a:rPr>
              <a:t>Carving</a:t>
            </a:r>
            <a:endParaRPr lang="en-US" dirty="0">
              <a:solidFill>
                <a:srgbClr val="00B0F0"/>
              </a:solidFill>
            </a:endParaRPr>
          </a:p>
        </p:txBody>
      </p:sp>
      <p:pic>
        <p:nvPicPr>
          <p:cNvPr id="5" name="Picture 4" descr="acPW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383792"/>
            <a:ext cx="8569696" cy="5245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6349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30056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00B0F0"/>
                </a:solidFill>
              </a:rPr>
              <a:t>Memory Analysis</a:t>
            </a:r>
            <a:endParaRPr lang="en-US" dirty="0">
              <a:solidFill>
                <a:srgbClr val="00B0F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23430"/>
            <a:ext cx="9144000" cy="5134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1198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30056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00B0F0"/>
                </a:solidFill>
              </a:rPr>
              <a:t>Memory Analysis</a:t>
            </a:r>
            <a:endParaRPr lang="en-US" dirty="0">
              <a:solidFill>
                <a:srgbClr val="00B0F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2640155"/>
            <a:ext cx="5284278" cy="404409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52400" y="1562937"/>
            <a:ext cx="9144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Supports Linux and server architectures</a:t>
            </a:r>
          </a:p>
          <a:p>
            <a:r>
              <a:rPr lang="en-US" sz="3200" dirty="0" smtClean="0"/>
              <a:t>Open source and hacker friendly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0067994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400" y="2895600"/>
            <a:ext cx="4038600" cy="390908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00B0F0"/>
                </a:solidFill>
              </a:rPr>
              <a:t>u</a:t>
            </a:r>
            <a:r>
              <a:rPr lang="en-US" dirty="0" err="1" smtClean="0">
                <a:solidFill>
                  <a:srgbClr val="00B0F0"/>
                </a:solidFill>
              </a:rPr>
              <a:t>name</a:t>
            </a:r>
            <a:r>
              <a:rPr lang="en-US" dirty="0" smtClean="0">
                <a:solidFill>
                  <a:srgbClr val="00B0F0"/>
                </a:solidFill>
              </a:rPr>
              <a:t> -a</a:t>
            </a:r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04800" y="1371600"/>
            <a:ext cx="85436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Jeremy </a:t>
            </a:r>
            <a:r>
              <a:rPr lang="en-US" sz="3200" dirty="0" err="1" smtClean="0"/>
              <a:t>xgermx</a:t>
            </a:r>
            <a:r>
              <a:rPr lang="en-US" sz="3200" dirty="0" smtClean="0"/>
              <a:t> Galloway</a:t>
            </a:r>
            <a:endParaRPr lang="en-US" sz="3200" dirty="0"/>
          </a:p>
        </p:txBody>
      </p:sp>
      <p:sp>
        <p:nvSpPr>
          <p:cNvPr id="18" name="TextBox 17"/>
          <p:cNvSpPr txBox="1"/>
          <p:nvPr/>
        </p:nvSpPr>
        <p:spPr>
          <a:xfrm>
            <a:off x="195118" y="2209800"/>
            <a:ext cx="8763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…and when I’m /AFK </a:t>
            </a:r>
          </a:p>
          <a:p>
            <a:pPr algn="ctr"/>
            <a:r>
              <a:rPr lang="en-US" sz="3200" dirty="0" smtClean="0"/>
              <a:t>	</a:t>
            </a:r>
            <a:endParaRPr lang="en-US" sz="3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36" y="2748409"/>
            <a:ext cx="3053426" cy="403339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2900809"/>
            <a:ext cx="2587327" cy="3880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175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30056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00B0F0"/>
                </a:solidFill>
              </a:rPr>
              <a:t>Memory Analysis</a:t>
            </a:r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2400" y="1562937"/>
            <a:ext cx="914400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Focusing on virtual </a:t>
            </a:r>
            <a:r>
              <a:rPr lang="en-US" sz="3200" dirty="0"/>
              <a:t>L</a:t>
            </a:r>
            <a:r>
              <a:rPr lang="en-US" sz="3200" dirty="0" smtClean="0"/>
              <a:t>inux servers has +-</a:t>
            </a:r>
          </a:p>
          <a:p>
            <a:endParaRPr lang="en-US" sz="3200" dirty="0" smtClean="0"/>
          </a:p>
          <a:p>
            <a:r>
              <a:rPr lang="en-US" sz="3200" dirty="0" smtClean="0"/>
              <a:t>-There is far more support for Windows</a:t>
            </a:r>
          </a:p>
          <a:p>
            <a:r>
              <a:rPr lang="en-US" sz="3200" dirty="0" smtClean="0"/>
              <a:t>-Individual profiles must be built per arch</a:t>
            </a:r>
          </a:p>
          <a:p>
            <a:r>
              <a:rPr lang="en-US" sz="3200" dirty="0" smtClean="0"/>
              <a:t>+Acquiring memory is dead simple</a:t>
            </a:r>
          </a:p>
          <a:p>
            <a:r>
              <a:rPr lang="en-US" sz="3200" dirty="0" smtClean="0"/>
              <a:t>+</a:t>
            </a:r>
            <a:r>
              <a:rPr lang="en-US" sz="3200" dirty="0" err="1" smtClean="0"/>
              <a:t>Volalitly</a:t>
            </a:r>
            <a:r>
              <a:rPr lang="en-US" sz="3200" dirty="0" smtClean="0"/>
              <a:t> natively supports .</a:t>
            </a:r>
            <a:r>
              <a:rPr lang="en-US" sz="3200" dirty="0" err="1" smtClean="0"/>
              <a:t>vmem</a:t>
            </a:r>
            <a:endParaRPr lang="en-US" sz="3200" dirty="0" smtClean="0"/>
          </a:p>
          <a:p>
            <a:r>
              <a:rPr lang="en-US" sz="3200" dirty="0" smtClean="0"/>
              <a:t>+Once a profile is created, it can be reused</a:t>
            </a:r>
          </a:p>
          <a:p>
            <a:endParaRPr lang="en-US" sz="3200" dirty="0"/>
          </a:p>
          <a:p>
            <a:r>
              <a:rPr lang="en-US" sz="3200" dirty="0" smtClean="0"/>
              <a:t>      Greater Work == Greater Reward</a:t>
            </a:r>
          </a:p>
          <a:p>
            <a:r>
              <a:rPr lang="en-US" sz="3200" dirty="0" smtClean="0"/>
              <a:t> 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8264323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30056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00B0F0"/>
                </a:solidFill>
              </a:rPr>
              <a:t>Volatility Profile Creation</a:t>
            </a:r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2400" y="1562937"/>
            <a:ext cx="91440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On the platform to be analyzed:</a:t>
            </a:r>
          </a:p>
          <a:p>
            <a:r>
              <a:rPr lang="en-US" sz="3200" dirty="0"/>
              <a:t>	</a:t>
            </a:r>
            <a:r>
              <a:rPr lang="en-US" sz="3200" dirty="0" smtClean="0"/>
              <a:t>Download Volatility source code</a:t>
            </a:r>
          </a:p>
          <a:p>
            <a:r>
              <a:rPr lang="en-US" sz="3200" dirty="0"/>
              <a:t>	</a:t>
            </a:r>
            <a:r>
              <a:rPr lang="en-US" sz="3200" dirty="0" smtClean="0"/>
              <a:t>Create </a:t>
            </a:r>
            <a:r>
              <a:rPr lang="en-US" sz="3200" dirty="0" err="1" smtClean="0"/>
              <a:t>vtypes</a:t>
            </a:r>
            <a:r>
              <a:rPr lang="en-US" sz="3200" dirty="0" smtClean="0"/>
              <a:t> (</a:t>
            </a:r>
            <a:r>
              <a:rPr lang="en-US" sz="3200" dirty="0" err="1" smtClean="0"/>
              <a:t>kerenl’s</a:t>
            </a:r>
            <a:r>
              <a:rPr lang="en-US" sz="3200" dirty="0" smtClean="0"/>
              <a:t> data structure)</a:t>
            </a:r>
          </a:p>
          <a:p>
            <a:r>
              <a:rPr lang="en-US" sz="3200" dirty="0"/>
              <a:t>	</a:t>
            </a:r>
            <a:r>
              <a:rPr lang="en-US" sz="3200" dirty="0" smtClean="0"/>
              <a:t>Get kernel symbols (</a:t>
            </a:r>
            <a:r>
              <a:rPr lang="en-US" sz="3200" dirty="0" err="1" smtClean="0"/>
              <a:t>System.map</a:t>
            </a:r>
            <a:r>
              <a:rPr lang="en-US" sz="3200" dirty="0" smtClean="0"/>
              <a:t>)</a:t>
            </a:r>
          </a:p>
          <a:p>
            <a:r>
              <a:rPr lang="en-US" sz="3200" dirty="0"/>
              <a:t>	</a:t>
            </a:r>
            <a:r>
              <a:rPr lang="en-US" sz="3200" dirty="0" smtClean="0"/>
              <a:t>Compile profile into zip </a:t>
            </a:r>
            <a:endParaRPr lang="en-US" sz="3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4117482"/>
            <a:ext cx="4041654" cy="2740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9375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30056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00B0F0"/>
                </a:solidFill>
              </a:rPr>
              <a:t>Volatility Profile Creation</a:t>
            </a:r>
            <a:endParaRPr lang="en-US" dirty="0">
              <a:solidFill>
                <a:srgbClr val="00B0F0"/>
              </a:solidFill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371600"/>
            <a:ext cx="7924800" cy="53835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83941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B0F0"/>
                </a:solidFill>
              </a:rPr>
              <a:t>Acquire Memory</a:t>
            </a:r>
            <a:endParaRPr lang="en-US" dirty="0">
              <a:solidFill>
                <a:srgbClr val="00B0F0"/>
              </a:solidFill>
            </a:endParaRPr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1371600"/>
            <a:ext cx="6639235" cy="54139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328743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B0F0"/>
                </a:solidFill>
              </a:rPr>
              <a:t>Acquire Memory</a:t>
            </a:r>
            <a:endParaRPr lang="en-US" dirty="0">
              <a:solidFill>
                <a:srgbClr val="00B0F0"/>
              </a:solidFill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08" y="2057400"/>
            <a:ext cx="8937492" cy="2590800"/>
          </a:xfrm>
        </p:spPr>
      </p:pic>
    </p:spTree>
    <p:extLst>
      <p:ext uri="{BB962C8B-B14F-4D97-AF65-F5344CB8AC3E}">
        <p14:creationId xmlns:p14="http://schemas.microsoft.com/office/powerpoint/2010/main" val="35262827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B0F0"/>
                </a:solidFill>
              </a:rPr>
              <a:t>Memory Analysis</a:t>
            </a:r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82880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Use new profile + </a:t>
            </a:r>
            <a:r>
              <a:rPr lang="en-US" dirty="0" err="1" smtClean="0"/>
              <a:t>vmem</a:t>
            </a:r>
            <a:r>
              <a:rPr lang="en-US" dirty="0" smtClean="0"/>
              <a:t> + plugins</a:t>
            </a:r>
          </a:p>
          <a:p>
            <a:pPr marL="0" indent="0">
              <a:buNone/>
            </a:pPr>
            <a:r>
              <a:rPr lang="en-US" dirty="0" smtClean="0"/>
              <a:t>????</a:t>
            </a:r>
          </a:p>
          <a:p>
            <a:pPr marL="0" indent="0">
              <a:buNone/>
            </a:pPr>
            <a:r>
              <a:rPr lang="en-US" dirty="0" smtClean="0"/>
              <a:t>PROFIT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-1250" y="3352800"/>
            <a:ext cx="9144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92D050"/>
                </a:solidFill>
              </a:rPr>
              <a:t>$ python </a:t>
            </a:r>
            <a:r>
              <a:rPr lang="en-US" sz="2800" dirty="0">
                <a:solidFill>
                  <a:srgbClr val="92D050"/>
                </a:solidFill>
              </a:rPr>
              <a:t>vol.py -f </a:t>
            </a:r>
            <a:r>
              <a:rPr lang="en-US" sz="2800" dirty="0" smtClean="0">
                <a:solidFill>
                  <a:srgbClr val="92D050"/>
                </a:solidFill>
              </a:rPr>
              <a:t>/root/</a:t>
            </a:r>
            <a:r>
              <a:rPr lang="en-US" sz="2800" dirty="0" err="1" smtClean="0">
                <a:solidFill>
                  <a:srgbClr val="92D050"/>
                </a:solidFill>
              </a:rPr>
              <a:t>Ubuntu.vmem</a:t>
            </a:r>
            <a:r>
              <a:rPr lang="en-US" sz="2800" dirty="0" smtClean="0">
                <a:solidFill>
                  <a:srgbClr val="92D050"/>
                </a:solidFill>
              </a:rPr>
              <a:t>               --profile=Ubuntu1404x64.zip </a:t>
            </a:r>
            <a:r>
              <a:rPr lang="en-US" sz="2800" dirty="0" err="1" smtClean="0">
                <a:solidFill>
                  <a:srgbClr val="92D050"/>
                </a:solidFill>
              </a:rPr>
              <a:t>linux_check_creds</a:t>
            </a:r>
            <a:endParaRPr lang="en-US" sz="2800" dirty="0">
              <a:solidFill>
                <a:srgbClr val="92D05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4318150"/>
            <a:ext cx="2333625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0770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B0F0"/>
                </a:solidFill>
              </a:rPr>
              <a:t>Plugins</a:t>
            </a:r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685550" cy="533399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dirty="0" err="1">
                <a:solidFill>
                  <a:srgbClr val="92D050"/>
                </a:solidFill>
              </a:rPr>
              <a:t>linux_bash</a:t>
            </a:r>
            <a:r>
              <a:rPr lang="en-US" sz="2400" dirty="0"/>
              <a:t>   </a:t>
            </a:r>
            <a:r>
              <a:rPr lang="en-US" sz="2400" dirty="0" smtClean="0"/>
              <a:t>             Recover </a:t>
            </a:r>
            <a:r>
              <a:rPr lang="en-US" sz="2400" dirty="0"/>
              <a:t>bash history from bash </a:t>
            </a:r>
            <a:r>
              <a:rPr lang="en-US" sz="2400" dirty="0" smtClean="0"/>
              <a:t>		               process memory</a:t>
            </a:r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r>
              <a:rPr lang="en-US" sz="2400" dirty="0" err="1" smtClean="0">
                <a:solidFill>
                  <a:srgbClr val="92D050"/>
                </a:solidFill>
              </a:rPr>
              <a:t>linux_check_creds</a:t>
            </a:r>
            <a:r>
              <a:rPr lang="en-US" sz="2400" dirty="0" smtClean="0"/>
              <a:t>     Checks </a:t>
            </a:r>
            <a:r>
              <a:rPr lang="en-US" sz="2400" dirty="0"/>
              <a:t>if any processes are </a:t>
            </a:r>
            <a:r>
              <a:rPr lang="en-US" sz="2400" dirty="0" smtClean="0"/>
              <a:t>		</a:t>
            </a:r>
            <a:r>
              <a:rPr lang="en-US" sz="2400" dirty="0"/>
              <a:t>	</a:t>
            </a:r>
            <a:r>
              <a:rPr lang="en-US" sz="2400" dirty="0"/>
              <a:t> </a:t>
            </a:r>
            <a:r>
              <a:rPr lang="en-US" sz="2400" dirty="0" smtClean="0"/>
              <a:t>             </a:t>
            </a:r>
            <a:r>
              <a:rPr lang="en-US" sz="2400" dirty="0" smtClean="0"/>
              <a:t>sharing </a:t>
            </a:r>
            <a:r>
              <a:rPr lang="en-US" sz="2400" dirty="0" smtClean="0"/>
              <a:t>credential structures</a:t>
            </a:r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r>
              <a:rPr lang="en-US" sz="2400" dirty="0" err="1" smtClean="0">
                <a:solidFill>
                  <a:srgbClr val="92D050"/>
                </a:solidFill>
              </a:rPr>
              <a:t>linux_dump_map</a:t>
            </a:r>
            <a:r>
              <a:rPr lang="en-US" sz="2400" dirty="0"/>
              <a:t> </a:t>
            </a:r>
            <a:r>
              <a:rPr lang="en-US" sz="2400" dirty="0" smtClean="0"/>
              <a:t>      Writes </a:t>
            </a:r>
            <a:r>
              <a:rPr lang="en-US" sz="2400" dirty="0"/>
              <a:t>selected memory </a:t>
            </a:r>
            <a:r>
              <a:rPr lang="en-US" sz="2400" dirty="0" smtClean="0"/>
              <a:t>  				</a:t>
            </a:r>
            <a:r>
              <a:rPr lang="en-US" sz="2400" dirty="0"/>
              <a:t> </a:t>
            </a:r>
            <a:r>
              <a:rPr lang="en-US" sz="2400" dirty="0" smtClean="0"/>
              <a:t>      mappings to disk</a:t>
            </a:r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r>
              <a:rPr lang="en-US" sz="2400" dirty="0" err="1" smtClean="0">
                <a:solidFill>
                  <a:srgbClr val="92D050"/>
                </a:solidFill>
              </a:rPr>
              <a:t>linux_find_file</a:t>
            </a:r>
            <a:r>
              <a:rPr lang="en-US" sz="2400" dirty="0"/>
              <a:t> </a:t>
            </a:r>
            <a:r>
              <a:rPr lang="en-US" sz="2400" dirty="0" smtClean="0"/>
              <a:t>           Recovers </a:t>
            </a:r>
            <a:r>
              <a:rPr lang="en-US" sz="2400" dirty="0" err="1"/>
              <a:t>tmpfs</a:t>
            </a:r>
            <a:r>
              <a:rPr lang="en-US" sz="2400" dirty="0"/>
              <a:t> </a:t>
            </a:r>
            <a:r>
              <a:rPr lang="en-US" sz="2400" dirty="0" err="1"/>
              <a:t>filesystems</a:t>
            </a:r>
            <a:r>
              <a:rPr lang="en-US" sz="2400" dirty="0"/>
              <a:t> from </a:t>
            </a:r>
            <a:r>
              <a:rPr lang="en-US" sz="2400" dirty="0" smtClean="0"/>
              <a:t>		               memory</a:t>
            </a:r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r>
              <a:rPr lang="en-US" sz="2400" dirty="0" err="1" smtClean="0">
                <a:solidFill>
                  <a:srgbClr val="92D050"/>
                </a:solidFill>
              </a:rPr>
              <a:t>linux_memmap</a:t>
            </a:r>
            <a:r>
              <a:rPr lang="en-US" sz="2400" dirty="0"/>
              <a:t> </a:t>
            </a:r>
            <a:r>
              <a:rPr lang="en-US" sz="2400" dirty="0" smtClean="0"/>
              <a:t>         Dumps </a:t>
            </a:r>
            <a:r>
              <a:rPr lang="en-US" sz="2400" dirty="0"/>
              <a:t>the memory map </a:t>
            </a:r>
            <a:r>
              <a:rPr lang="en-US" sz="2400" dirty="0" smtClean="0"/>
              <a:t>                             			       for </a:t>
            </a:r>
            <a:r>
              <a:rPr lang="en-US" sz="2400" dirty="0" err="1"/>
              <a:t>linux</a:t>
            </a:r>
            <a:r>
              <a:rPr lang="en-US" sz="2400" dirty="0"/>
              <a:t> </a:t>
            </a:r>
            <a:r>
              <a:rPr lang="en-US" sz="2400" dirty="0" smtClean="0"/>
              <a:t>tasks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6863253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30056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00B0F0"/>
                </a:solidFill>
              </a:rPr>
              <a:t>Cheat when possible</a:t>
            </a:r>
            <a:endParaRPr lang="en-US" dirty="0">
              <a:solidFill>
                <a:srgbClr val="00B0F0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384442"/>
            <a:ext cx="7455550" cy="53211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842220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30056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00B0F0"/>
                </a:solidFill>
              </a:rPr>
              <a:t>Don’t reinvent the wheel</a:t>
            </a:r>
            <a:endParaRPr lang="en-US" dirty="0">
              <a:solidFill>
                <a:srgbClr val="00B0F0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295400"/>
            <a:ext cx="6477000" cy="54807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94876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00B0F0"/>
                </a:solidFill>
              </a:rPr>
              <a:t>Putting the pieces together</a:t>
            </a:r>
            <a:endParaRPr lang="en-US" dirty="0">
              <a:solidFill>
                <a:srgbClr val="00B0F0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" y="1219200"/>
            <a:ext cx="8900159" cy="5562600"/>
          </a:xfrm>
        </p:spPr>
      </p:pic>
      <p:sp>
        <p:nvSpPr>
          <p:cNvPr id="5" name="TextBox 4"/>
          <p:cNvSpPr txBox="1"/>
          <p:nvPr/>
        </p:nvSpPr>
        <p:spPr>
          <a:xfrm>
            <a:off x="838200" y="2311560"/>
            <a:ext cx="3733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</a:rPr>
              <a:t>Post Exploitation</a:t>
            </a: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169799" y="2019028"/>
            <a:ext cx="4648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</a:rPr>
              <a:t>Gaining Root</a:t>
            </a: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581400" y="3972580"/>
            <a:ext cx="5410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</a:rPr>
              <a:t>Volatile Memory </a:t>
            </a:r>
            <a:r>
              <a:rPr lang="en-US" sz="2800" b="1" dirty="0">
                <a:solidFill>
                  <a:schemeClr val="bg1"/>
                </a:solidFill>
              </a:rPr>
              <a:t>A</a:t>
            </a:r>
            <a:r>
              <a:rPr lang="en-US" sz="2800" b="1" dirty="0" smtClean="0">
                <a:solidFill>
                  <a:schemeClr val="bg1"/>
                </a:solidFill>
              </a:rPr>
              <a:t>nalysis</a:t>
            </a: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886200" y="2834780"/>
            <a:ext cx="3048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</a:rPr>
              <a:t>Pillaging Files</a:t>
            </a: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3400" y="3217998"/>
            <a:ext cx="2819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</a:rPr>
              <a:t>Faux-</a:t>
            </a:r>
            <a:r>
              <a:rPr lang="en-US" sz="2800" b="1" dirty="0" err="1" smtClean="0">
                <a:solidFill>
                  <a:schemeClr val="bg1"/>
                </a:solidFill>
              </a:rPr>
              <a:t>rensics</a:t>
            </a: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070401" y="5181600"/>
            <a:ext cx="32447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 smtClean="0">
                <a:solidFill>
                  <a:schemeClr val="bg1"/>
                </a:solidFill>
              </a:rPr>
              <a:t>Hexual</a:t>
            </a:r>
            <a:r>
              <a:rPr lang="en-US" sz="2800" b="1" dirty="0" smtClean="0">
                <a:solidFill>
                  <a:schemeClr val="bg1"/>
                </a:solidFill>
              </a:rPr>
              <a:t> Healing</a:t>
            </a: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43000" y="4191000"/>
            <a:ext cx="17283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</a:rPr>
              <a:t>Carving</a:t>
            </a: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53535" y="5208508"/>
            <a:ext cx="27911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</a:rPr>
              <a:t>Obtain </a:t>
            </a:r>
            <a:r>
              <a:rPr lang="en-US" sz="2800" b="1" dirty="0" err="1" smtClean="0">
                <a:solidFill>
                  <a:schemeClr val="bg1"/>
                </a:solidFill>
              </a:rPr>
              <a:t>Credz</a:t>
            </a:r>
            <a:endParaRPr lang="en-U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35030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B0F0"/>
                </a:solidFill>
              </a:rPr>
              <a:t>Abstract</a:t>
            </a:r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518159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6000" dirty="0" smtClean="0"/>
              <a:t>FUD&amp;</a:t>
            </a:r>
          </a:p>
          <a:p>
            <a:pPr marL="0" indent="0">
              <a:buNone/>
            </a:pPr>
            <a:r>
              <a:rPr lang="en-US" sz="6000" dirty="0" smtClean="0"/>
              <a:t>BULLSHIT&amp;</a:t>
            </a:r>
          </a:p>
          <a:p>
            <a:pPr marL="0" indent="0">
              <a:buNone/>
            </a:pPr>
            <a:r>
              <a:rPr lang="en-US" sz="6000" dirty="0" smtClean="0"/>
              <a:t>NAMEDROP&amp;</a:t>
            </a:r>
          </a:p>
          <a:p>
            <a:pPr marL="0" indent="0">
              <a:buNone/>
            </a:pPr>
            <a:r>
              <a:rPr lang="en-US" sz="6000" dirty="0" smtClean="0"/>
              <a:t>POPCULTURE&amp;</a:t>
            </a:r>
          </a:p>
          <a:p>
            <a:pPr marL="0" indent="0">
              <a:buNone/>
            </a:pPr>
            <a:r>
              <a:rPr lang="en-US" sz="6000" dirty="0" smtClean="0"/>
              <a:t>SECURITY.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31593437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00B0F0"/>
                </a:solidFill>
              </a:rPr>
              <a:t>Putting the pieces together</a:t>
            </a:r>
            <a:endParaRPr lang="en-US" dirty="0">
              <a:solidFill>
                <a:srgbClr val="00B0F0"/>
              </a:solidFill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0787" y="1295400"/>
            <a:ext cx="6856413" cy="555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 descr="http://cdn2.n0where.net/wp-content/uploads/2013/12/hashcat3.png?1c038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2286000"/>
            <a:ext cx="4191000" cy="2080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90721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00B0F0"/>
                </a:solidFill>
              </a:rPr>
              <a:t>Putting the pieces together</a:t>
            </a:r>
            <a:endParaRPr lang="en-US" dirty="0">
              <a:solidFill>
                <a:srgbClr val="00B0F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1524000"/>
            <a:ext cx="4900400" cy="5271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2744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00B0F0"/>
                </a:solidFill>
              </a:rPr>
              <a:t>Putting the pieces together</a:t>
            </a:r>
            <a:endParaRPr lang="en-US" dirty="0">
              <a:solidFill>
                <a:srgbClr val="00B0F0"/>
              </a:solidFill>
            </a:endParaRPr>
          </a:p>
        </p:txBody>
      </p:sp>
      <p:pic>
        <p:nvPicPr>
          <p:cNvPr id="4" name="Content Placeholder 3" descr="2014-04-22 17_34_51-JK2-technote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11" r="11911"/>
          <a:stretch>
            <a:fillRect/>
          </a:stretch>
        </p:blipFill>
        <p:spPr>
          <a:xfrm>
            <a:off x="304800" y="1600200"/>
            <a:ext cx="8576041" cy="4716492"/>
          </a:xfrm>
        </p:spPr>
      </p:pic>
      <p:pic>
        <p:nvPicPr>
          <p:cNvPr id="6" name="Picture 5" descr="2014_04_22_17_36_11_CVE_2007_1860_mod_jk_double_decoding.png"/>
          <p:cNvPicPr>
            <a:picLocks noChangeAspect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35636">
            <a:off x="530762" y="2636049"/>
            <a:ext cx="8134350" cy="2886075"/>
          </a:xfrm>
          <a:prstGeom prst="rect">
            <a:avLst/>
          </a:prstGeom>
          <a:ln w="76200" cmpd="sng">
            <a:solidFill>
              <a:srgbClr val="3366FF"/>
            </a:solidFill>
          </a:ln>
          <a:effectLst>
            <a:glow rad="152400">
              <a:schemeClr val="accent5">
                <a:lumMod val="60000"/>
                <a:lumOff val="40000"/>
                <a:alpha val="69000"/>
              </a:schemeClr>
            </a:glow>
            <a:softEdge rad="101600"/>
          </a:effectLst>
        </p:spPr>
      </p:pic>
    </p:spTree>
    <p:extLst>
      <p:ext uri="{BB962C8B-B14F-4D97-AF65-F5344CB8AC3E}">
        <p14:creationId xmlns:p14="http://schemas.microsoft.com/office/powerpoint/2010/main" val="36958351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00B0F0"/>
                </a:solidFill>
              </a:rPr>
              <a:t>Putting the pieces together</a:t>
            </a:r>
            <a:endParaRPr lang="en-US" dirty="0">
              <a:solidFill>
                <a:srgbClr val="00B0F0"/>
              </a:solidFill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983180"/>
            <a:ext cx="8989265" cy="2741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412987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00B0F0"/>
                </a:solidFill>
              </a:rPr>
              <a:t>Putting the pieces together</a:t>
            </a:r>
            <a:endParaRPr lang="en-US" dirty="0">
              <a:solidFill>
                <a:srgbClr val="00B0F0"/>
              </a:solidFill>
            </a:endParaRPr>
          </a:p>
        </p:txBody>
      </p:sp>
      <p:pic>
        <p:nvPicPr>
          <p:cNvPr id="5" name="Picture 4" descr="bbOpKbeEx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1447800"/>
            <a:ext cx="3683000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7655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00B0F0"/>
                </a:solidFill>
              </a:rPr>
              <a:t>Putting the pieces together</a:t>
            </a:r>
            <a:endParaRPr lang="en-US" dirty="0">
              <a:solidFill>
                <a:srgbClr val="00B0F0"/>
              </a:solidFill>
            </a:endParaRP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2892797"/>
            <a:ext cx="9046896" cy="19332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828800"/>
            <a:ext cx="9036497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931841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00B0F0"/>
                </a:solidFill>
              </a:rPr>
              <a:t>Putting the pieces together</a:t>
            </a:r>
            <a:endParaRPr lang="en-US" dirty="0">
              <a:solidFill>
                <a:srgbClr val="00B0F0"/>
              </a:solidFill>
            </a:endParaRPr>
          </a:p>
        </p:txBody>
      </p:sp>
      <p:pic>
        <p:nvPicPr>
          <p:cNvPr id="4" name="Picture 3" descr="bbOpKbeEx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1447800"/>
            <a:ext cx="3683000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544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Putting the pieces together</a:t>
            </a:r>
          </a:p>
        </p:txBody>
      </p:sp>
      <p:pic>
        <p:nvPicPr>
          <p:cNvPr id="7" name="Picture 6" descr="bbOpKbeEx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1447800"/>
            <a:ext cx="3683000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4459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B0F0"/>
                </a:solidFill>
              </a:rPr>
              <a:t>Bask in your treasures!</a:t>
            </a:r>
            <a:endParaRPr lang="en-US" dirty="0">
              <a:solidFill>
                <a:srgbClr val="00B0F0"/>
              </a:solidFill>
            </a:endParaRPr>
          </a:p>
        </p:txBody>
      </p:sp>
      <p:pic>
        <p:nvPicPr>
          <p:cNvPr id="4098" name="Picture 2" descr="money animated GIF"/>
          <p:cNvPicPr>
            <a:picLocks noGrp="1" noChangeAspect="1" noChangeArrowheads="1" noCro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262931"/>
            <a:ext cx="7315200" cy="5612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64612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B0F0"/>
                </a:solidFill>
              </a:rPr>
              <a:t>Bask in your treasures! 210 Style</a:t>
            </a:r>
            <a:endParaRPr lang="en-US" dirty="0">
              <a:solidFill>
                <a:srgbClr val="00B0F0"/>
              </a:solidFill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28" y="1371600"/>
            <a:ext cx="8950272" cy="5029200"/>
          </a:xfrm>
        </p:spPr>
      </p:pic>
    </p:spTree>
    <p:extLst>
      <p:ext uri="{BB962C8B-B14F-4D97-AF65-F5344CB8AC3E}">
        <p14:creationId xmlns:p14="http://schemas.microsoft.com/office/powerpoint/2010/main" val="11693021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B0F0"/>
                </a:solidFill>
              </a:rPr>
              <a:t>Abstract</a:t>
            </a:r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76401"/>
            <a:ext cx="8229600" cy="91439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800" dirty="0" smtClean="0"/>
              <a:t>Vendors distributing Virtual Appliances don’t “clean their tracks” == SLOPSEC</a:t>
            </a:r>
            <a:endParaRPr 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457200" y="2971798"/>
            <a:ext cx="79248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Mostly useless/boring configuration shite, but sometime they leave behind sensitive info AKA </a:t>
            </a:r>
            <a:r>
              <a:rPr lang="en-US" sz="2800" dirty="0" smtClean="0">
                <a:solidFill>
                  <a:srgbClr val="FFCC00"/>
                </a:solidFill>
              </a:rPr>
              <a:t>treasure</a:t>
            </a:r>
            <a:endParaRPr lang="en-US" sz="2800" dirty="0">
              <a:solidFill>
                <a:srgbClr val="FFCC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61010" y="4648200"/>
            <a:ext cx="868299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/>
              <a:t>My approach: ½ Post Exploitation ½ Forensics</a:t>
            </a:r>
            <a:endParaRPr lang="en-US" sz="2700" dirty="0"/>
          </a:p>
        </p:txBody>
      </p:sp>
      <p:sp>
        <p:nvSpPr>
          <p:cNvPr id="7" name="TextBox 6"/>
          <p:cNvSpPr txBox="1"/>
          <p:nvPr/>
        </p:nvSpPr>
        <p:spPr>
          <a:xfrm>
            <a:off x="457200" y="5562600"/>
            <a:ext cx="8001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There are no secrets on the client side! </a:t>
            </a:r>
            <a:endParaRPr lang="en-US" sz="2800" dirty="0"/>
          </a:p>
          <a:p>
            <a:r>
              <a:rPr lang="en-US" sz="2800" dirty="0" smtClean="0"/>
              <a:t>so you </a:t>
            </a:r>
            <a:r>
              <a:rPr lang="en-US" sz="2800" dirty="0" err="1" smtClean="0"/>
              <a:t>bes</a:t>
            </a:r>
            <a:r>
              <a:rPr lang="en-US" sz="2800" dirty="0" smtClean="0"/>
              <a:t>’ CYA </a:t>
            </a:r>
            <a:r>
              <a:rPr lang="en-US" sz="2800" dirty="0" smtClean="0">
                <a:sym typeface="Wingdings" panose="05000000000000000000" pitchFamily="2" charset="2"/>
              </a:rPr>
              <a:t></a:t>
            </a:r>
            <a:r>
              <a:rPr lang="en-US" sz="2800" dirty="0" smtClean="0"/>
              <a:t>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8367209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B0F0"/>
                </a:solidFill>
              </a:rPr>
              <a:t>C.Y.A.</a:t>
            </a:r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675" y="1283970"/>
            <a:ext cx="8229600" cy="510451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/>
              <a:t>If you release a virtual appliance or </a:t>
            </a:r>
            <a:r>
              <a:rPr lang="en-US" sz="2400" dirty="0" err="1"/>
              <a:t>distro</a:t>
            </a:r>
            <a:r>
              <a:rPr lang="en-US" sz="2400" dirty="0"/>
              <a:t>, </a:t>
            </a:r>
            <a:r>
              <a:rPr lang="en-US" sz="2400" dirty="0" smtClean="0"/>
              <a:t>have some manners and clean </a:t>
            </a:r>
            <a:r>
              <a:rPr lang="en-US" sz="2400" dirty="0"/>
              <a:t>up after yourself!</a:t>
            </a:r>
          </a:p>
          <a:p>
            <a:pPr marL="0" indent="0">
              <a:buNone/>
            </a:pPr>
            <a:r>
              <a:rPr lang="en-US" sz="2400" dirty="0"/>
              <a:t>U</a:t>
            </a:r>
            <a:r>
              <a:rPr lang="en-US" sz="2400" dirty="0" smtClean="0"/>
              <a:t>se </a:t>
            </a:r>
            <a:r>
              <a:rPr lang="en-US" sz="2400" dirty="0"/>
              <a:t>tools like: </a:t>
            </a:r>
            <a:r>
              <a:rPr lang="en-US" sz="2400" dirty="0" smtClean="0"/>
              <a:t> </a:t>
            </a:r>
            <a:r>
              <a:rPr lang="en-US" sz="2400" dirty="0"/>
              <a:t>wipe, </a:t>
            </a:r>
            <a:r>
              <a:rPr lang="en-US" sz="2400" dirty="0" err="1"/>
              <a:t>BleachBit</a:t>
            </a:r>
            <a:r>
              <a:rPr lang="en-US" sz="2400" dirty="0"/>
              <a:t> (deletes </a:t>
            </a:r>
            <a:r>
              <a:rPr lang="en-US" sz="2400" dirty="0" err="1"/>
              <a:t>inodes</a:t>
            </a:r>
            <a:r>
              <a:rPr lang="en-US" sz="2400" dirty="0"/>
              <a:t>)</a:t>
            </a:r>
          </a:p>
          <a:p>
            <a:pPr marL="0" indent="0">
              <a:buNone/>
            </a:pPr>
            <a:r>
              <a:rPr lang="en-US" sz="2400" dirty="0" err="1"/>
              <a:t>sudo</a:t>
            </a:r>
            <a:r>
              <a:rPr lang="en-US" sz="2400" dirty="0"/>
              <a:t> aptitude install secure-delete</a:t>
            </a:r>
          </a:p>
          <a:p>
            <a:pPr marL="0" indent="0">
              <a:buNone/>
            </a:pPr>
            <a:r>
              <a:rPr lang="en-US" sz="2400" dirty="0" smtClean="0"/>
              <a:t>	</a:t>
            </a:r>
            <a:r>
              <a:rPr lang="en-US" sz="2400" dirty="0" err="1" smtClean="0"/>
              <a:t>srm</a:t>
            </a:r>
            <a:r>
              <a:rPr lang="en-US" sz="2400" dirty="0" smtClean="0"/>
              <a:t> (Secure </a:t>
            </a:r>
            <a:r>
              <a:rPr lang="en-US" sz="2400" dirty="0"/>
              <a:t>remove) </a:t>
            </a:r>
            <a:endParaRPr lang="en-US" sz="2400" dirty="0" smtClean="0"/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err="1" smtClean="0"/>
              <a:t>smem</a:t>
            </a:r>
            <a:r>
              <a:rPr lang="en-US" sz="2400" dirty="0" smtClean="0"/>
              <a:t> (Secure </a:t>
            </a:r>
            <a:r>
              <a:rPr lang="en-US" sz="2400" dirty="0"/>
              <a:t>memory </a:t>
            </a:r>
            <a:r>
              <a:rPr lang="en-US" sz="2400" dirty="0" smtClean="0"/>
              <a:t>wiper) 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err="1" smtClean="0"/>
              <a:t>sfill</a:t>
            </a:r>
            <a:r>
              <a:rPr lang="en-US" sz="2400" dirty="0" smtClean="0"/>
              <a:t> (Secure free space wiper) 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err="1" smtClean="0"/>
              <a:t>sswap</a:t>
            </a:r>
            <a:r>
              <a:rPr lang="en-US" sz="2400" dirty="0" smtClean="0"/>
              <a:t> (Secure </a:t>
            </a:r>
            <a:r>
              <a:rPr lang="en-US" sz="2400" dirty="0"/>
              <a:t>swap wiper) </a:t>
            </a:r>
            <a:endParaRPr lang="en-US" sz="2400" dirty="0" smtClean="0"/>
          </a:p>
          <a:p>
            <a:pPr marL="0" indent="0">
              <a:buNone/>
            </a:pPr>
            <a:r>
              <a:rPr lang="en-US" sz="2400" dirty="0" smtClean="0"/>
              <a:t>	</a:t>
            </a:r>
            <a:r>
              <a:rPr lang="en-US" sz="2400" dirty="0" err="1" smtClean="0"/>
              <a:t>srm</a:t>
            </a:r>
            <a:r>
              <a:rPr lang="en-US" sz="2400" dirty="0" smtClean="0"/>
              <a:t> (Secure remove)</a:t>
            </a:r>
            <a:endParaRPr lang="en-US" sz="2400" dirty="0"/>
          </a:p>
          <a:p>
            <a:pPr marL="0" indent="0">
              <a:buNone/>
            </a:pPr>
            <a:r>
              <a:rPr lang="en-US" sz="2400" dirty="0" smtClean="0"/>
              <a:t>Compartmentalize. Minimize what you bring into the virtual environment.</a:t>
            </a:r>
          </a:p>
          <a:p>
            <a:pPr marL="0" lvl="1" indent="0">
              <a:buNone/>
            </a:pPr>
            <a:r>
              <a:rPr lang="en-US" sz="2400" dirty="0"/>
              <a:t>When you do find something, 			        </a:t>
            </a:r>
            <a:r>
              <a:rPr lang="en-US" sz="2400" dirty="0" smtClean="0"/>
              <a:t>     </a:t>
            </a:r>
            <a:r>
              <a:rPr lang="en-US" sz="2400" dirty="0" smtClean="0">
                <a:solidFill>
                  <a:srgbClr val="FF0000"/>
                </a:solidFill>
              </a:rPr>
              <a:t>*</a:t>
            </a:r>
            <a:r>
              <a:rPr lang="en-US" sz="2400" dirty="0">
                <a:solidFill>
                  <a:srgbClr val="FF0000"/>
                </a:solidFill>
              </a:rPr>
              <a:t>Hold the vendor accountable for fixing it!*</a:t>
            </a:r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5923163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B0F0"/>
                </a:solidFill>
              </a:rPr>
              <a:t>C.Y.A.</a:t>
            </a:r>
            <a:endParaRPr lang="en-US" dirty="0">
              <a:solidFill>
                <a:srgbClr val="00B0F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1295399"/>
            <a:ext cx="7044684" cy="5445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0636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B0F0"/>
                </a:solidFill>
              </a:rPr>
              <a:t>C.Y.A.</a:t>
            </a:r>
            <a:endParaRPr lang="en-US" dirty="0">
              <a:solidFill>
                <a:srgbClr val="00B0F0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1281808"/>
            <a:ext cx="6934200" cy="5499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7832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B0F0"/>
                </a:solidFill>
              </a:rPr>
              <a:t>C.Y.A.</a:t>
            </a:r>
            <a:endParaRPr lang="en-US" dirty="0">
              <a:solidFill>
                <a:srgbClr val="00B0F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050" y="1219200"/>
            <a:ext cx="3714750" cy="5522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3535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00B0F0"/>
                </a:solidFill>
              </a:rPr>
              <a:t>Contest Time!</a:t>
            </a:r>
            <a:endParaRPr lang="en-US" dirty="0">
              <a:solidFill>
                <a:srgbClr val="00B0F0"/>
              </a:solidFill>
            </a:endParaRPr>
          </a:p>
        </p:txBody>
      </p:sp>
      <p:pic>
        <p:nvPicPr>
          <p:cNvPr id="13" name="Content Placeholder 12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1819" y="1219200"/>
            <a:ext cx="5539581" cy="5539581"/>
          </a:xfrm>
        </p:spPr>
      </p:pic>
    </p:spTree>
    <p:extLst>
      <p:ext uri="{BB962C8B-B14F-4D97-AF65-F5344CB8AC3E}">
        <p14:creationId xmlns:p14="http://schemas.microsoft.com/office/powerpoint/2010/main" val="33692071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>
                <a:solidFill>
                  <a:srgbClr val="00B0F0"/>
                </a:solidFill>
              </a:rPr>
              <a:t>WinRar</a:t>
            </a:r>
            <a:r>
              <a:rPr lang="en-US" dirty="0" smtClean="0">
                <a:solidFill>
                  <a:srgbClr val="00B0F0"/>
                </a:solidFill>
              </a:rPr>
              <a:t>!</a:t>
            </a:r>
            <a:endParaRPr lang="en-US" dirty="0">
              <a:solidFill>
                <a:srgbClr val="00B0F0"/>
              </a:solidFill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0"/>
            <a:ext cx="8858250" cy="45436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 descr="https://static.ivpn.net/templates/integration2/img/logo-ivpn-re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1371600"/>
            <a:ext cx="2095791" cy="714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72577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B0F0"/>
                </a:solidFill>
              </a:rPr>
              <a:t>Questions?</a:t>
            </a:r>
            <a:endParaRPr lang="en-US" dirty="0">
              <a:solidFill>
                <a:srgbClr val="00B0F0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295400"/>
            <a:ext cx="7848600" cy="5494020"/>
          </a:xfrm>
        </p:spPr>
      </p:pic>
    </p:spTree>
    <p:extLst>
      <p:ext uri="{BB962C8B-B14F-4D97-AF65-F5344CB8AC3E}">
        <p14:creationId xmlns:p14="http://schemas.microsoft.com/office/powerpoint/2010/main" val="30985405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B0F0"/>
                </a:solidFill>
              </a:rPr>
              <a:t>References</a:t>
            </a:r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600200"/>
            <a:ext cx="9067800" cy="5029200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>
                <a:hlinkClick r:id="rId2"/>
              </a:rPr>
              <a:t>http://blog.deepsec.net/?</a:t>
            </a:r>
            <a:r>
              <a:rPr lang="en-US" dirty="0" smtClean="0">
                <a:hlinkClick r:id="rId2"/>
              </a:rPr>
              <a:t>p=1762</a:t>
            </a:r>
            <a:endParaRPr lang="en-US" dirty="0" smtClean="0"/>
          </a:p>
          <a:p>
            <a:pPr marL="0" indent="0">
              <a:buNone/>
            </a:pP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solutionexchange.vmware.com/store/category_groups/virtual-appliances</a:t>
            </a:r>
            <a:endParaRPr lang="en-US" dirty="0" smtClean="0"/>
          </a:p>
          <a:p>
            <a:pPr marL="0" indent="0">
              <a:buNone/>
            </a:pPr>
            <a:r>
              <a:rPr lang="en-US" dirty="0">
                <a:hlinkClick r:id="rId4"/>
              </a:rPr>
              <a:t>http://pwnwiki.io</a:t>
            </a:r>
            <a:r>
              <a:rPr lang="en-US" dirty="0" smtClean="0">
                <a:hlinkClick r:id="rId4"/>
              </a:rPr>
              <a:t>/</a:t>
            </a:r>
            <a:endParaRPr lang="en-US" dirty="0" smtClean="0"/>
          </a:p>
          <a:p>
            <a:pPr marL="0" indent="0">
              <a:buNone/>
            </a:pPr>
            <a:r>
              <a:rPr lang="en-US" dirty="0">
                <a:hlinkClick r:id="rId5"/>
              </a:rPr>
              <a:t>http://</a:t>
            </a:r>
            <a:r>
              <a:rPr lang="en-US" dirty="0" smtClean="0">
                <a:hlinkClick r:id="rId5"/>
              </a:rPr>
              <a:t>digital-forensics.sans.org/community/downloads</a:t>
            </a:r>
            <a:endParaRPr lang="en-US" dirty="0" smtClean="0"/>
          </a:p>
          <a:p>
            <a:pPr marL="0" indent="0">
              <a:buNone/>
            </a:pPr>
            <a:r>
              <a:rPr lang="en-US" dirty="0">
                <a:hlinkClick r:id="rId6"/>
              </a:rPr>
              <a:t>https://</a:t>
            </a:r>
            <a:r>
              <a:rPr lang="en-US" dirty="0" smtClean="0">
                <a:hlinkClick r:id="rId6"/>
              </a:rPr>
              <a:t>github.com/sleuthkit/scalpel</a:t>
            </a:r>
            <a:endParaRPr lang="en-US" dirty="0" smtClean="0"/>
          </a:p>
          <a:p>
            <a:pPr marL="0" indent="0">
              <a:buNone/>
            </a:pPr>
            <a:r>
              <a:rPr lang="en-US" dirty="0">
                <a:hlinkClick r:id="rId7"/>
              </a:rPr>
              <a:t>http://</a:t>
            </a:r>
            <a:r>
              <a:rPr lang="en-US" dirty="0" smtClean="0">
                <a:hlinkClick r:id="rId7"/>
              </a:rPr>
              <a:t>www.phrack.org/issues.html?issue=59&amp;id=6&amp;mode=txt</a:t>
            </a:r>
            <a:r>
              <a:rPr lang="en-US" dirty="0" smtClean="0"/>
              <a:t> </a:t>
            </a:r>
          </a:p>
          <a:p>
            <a:pPr marL="0" indent="0">
              <a:buNone/>
            </a:pPr>
            <a:r>
              <a:rPr lang="en-US" dirty="0">
                <a:hlinkClick r:id="rId8"/>
              </a:rPr>
              <a:t>https://</a:t>
            </a:r>
            <a:r>
              <a:rPr lang="en-US" dirty="0" smtClean="0">
                <a:hlinkClick r:id="rId8"/>
              </a:rPr>
              <a:t>www.securelist.com/en/downloads/vlpdfs/unveilingthemask_v1.0.pdf</a:t>
            </a:r>
            <a:endParaRPr lang="en-US" dirty="0" smtClean="0"/>
          </a:p>
          <a:p>
            <a:pPr marL="0" indent="0">
              <a:buNone/>
            </a:pPr>
            <a:r>
              <a:rPr lang="en-US" dirty="0">
                <a:hlinkClick r:id="rId9"/>
              </a:rPr>
              <a:t>http://www.forensicswiki.org</a:t>
            </a:r>
            <a:r>
              <a:rPr lang="en-US" dirty="0" smtClean="0">
                <a:hlinkClick r:id="rId9"/>
              </a:rPr>
              <a:t>/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48998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B0F0"/>
                </a:solidFill>
              </a:rPr>
              <a:t>References</a:t>
            </a:r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600200"/>
            <a:ext cx="9067800" cy="5029200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digital-forensics.sans.org/community/downloads</a:t>
            </a:r>
            <a:endParaRPr lang="en-US" dirty="0" smtClean="0"/>
          </a:p>
          <a:p>
            <a:pPr marL="0" indent="0">
              <a:buNone/>
            </a:pPr>
            <a:r>
              <a:rPr lang="en-US" dirty="0">
                <a:solidFill>
                  <a:srgbClr val="00B0F0"/>
                </a:solidFill>
              </a:rPr>
              <a:t>int0x80 (of Dual Core) . Anti-Forensics for the </a:t>
            </a:r>
            <a:r>
              <a:rPr lang="en-US" dirty="0" smtClean="0">
                <a:solidFill>
                  <a:srgbClr val="00B0F0"/>
                </a:solidFill>
              </a:rPr>
              <a:t>Louisville </a:t>
            </a:r>
            <a:r>
              <a:rPr lang="en-US" dirty="0" err="1" smtClean="0">
                <a:solidFill>
                  <a:srgbClr val="00B0F0"/>
                </a:solidFill>
              </a:rPr>
              <a:t>Derbycon</a:t>
            </a:r>
            <a:r>
              <a:rPr lang="en-US" dirty="0" smtClean="0">
                <a:solidFill>
                  <a:srgbClr val="00B0F0"/>
                </a:solidFill>
              </a:rPr>
              <a:t> </a:t>
            </a:r>
            <a:r>
              <a:rPr lang="en-US" dirty="0">
                <a:solidFill>
                  <a:srgbClr val="00B0F0"/>
                </a:solidFill>
              </a:rPr>
              <a:t>2011 </a:t>
            </a: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www.youtube.com/watch?v=iK5cGUStklw</a:t>
            </a:r>
            <a:endParaRPr lang="en-US" dirty="0" smtClean="0"/>
          </a:p>
          <a:p>
            <a:pPr marL="0" indent="0">
              <a:buNone/>
            </a:pPr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github.com/sleuthkit/scalpel</a:t>
            </a:r>
            <a:endParaRPr lang="en-US" dirty="0" smtClean="0"/>
          </a:p>
          <a:p>
            <a:pPr marL="0" indent="0">
              <a:buNone/>
            </a:pPr>
            <a:r>
              <a:rPr lang="en-US" dirty="0">
                <a:hlinkClick r:id="rId5"/>
              </a:rPr>
              <a:t>https://hakshop.myshopify.com</a:t>
            </a:r>
            <a:r>
              <a:rPr lang="en-US" dirty="0" smtClean="0">
                <a:hlinkClick r:id="rId5"/>
              </a:rPr>
              <a:t>/</a:t>
            </a:r>
            <a:endParaRPr lang="en-US" dirty="0" smtClean="0"/>
          </a:p>
          <a:p>
            <a:pPr marL="0" indent="0">
              <a:buNone/>
            </a:pPr>
            <a:r>
              <a:rPr lang="en-US" dirty="0">
                <a:hlinkClick r:id="rId6"/>
              </a:rPr>
              <a:t>https://code.google.com/p/volatility</a:t>
            </a:r>
            <a:r>
              <a:rPr lang="en-US" dirty="0" smtClean="0">
                <a:hlinkClick r:id="rId6"/>
              </a:rPr>
              <a:t>/</a:t>
            </a:r>
            <a:endParaRPr lang="en-US" dirty="0" smtClean="0"/>
          </a:p>
          <a:p>
            <a:pPr marL="0" indent="0">
              <a:buNone/>
            </a:pPr>
            <a:r>
              <a:rPr lang="en-US" dirty="0">
                <a:hlinkClick r:id="rId7"/>
              </a:rPr>
              <a:t>http://</a:t>
            </a:r>
            <a:r>
              <a:rPr lang="en-US" dirty="0" smtClean="0">
                <a:hlinkClick r:id="rId7"/>
              </a:rPr>
              <a:t>science.howstuffworks.com/locards-exchange-principle.htm</a:t>
            </a:r>
            <a:endParaRPr lang="en-US" dirty="0" smtClean="0"/>
          </a:p>
          <a:p>
            <a:pPr marL="0" indent="0">
              <a:buNone/>
            </a:pPr>
            <a:r>
              <a:rPr lang="en-US" dirty="0">
                <a:hlinkClick r:id="rId8"/>
              </a:rPr>
              <a:t>http://www.metasploit.com</a:t>
            </a:r>
            <a:r>
              <a:rPr lang="en-US" dirty="0" smtClean="0">
                <a:hlinkClick r:id="rId8"/>
              </a:rPr>
              <a:t>/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>
                <a:hlinkClick r:id="rId9"/>
              </a:rPr>
              <a:t>http</a:t>
            </a:r>
            <a:r>
              <a:rPr lang="en-US" dirty="0">
                <a:hlinkClick r:id="rId9"/>
              </a:rPr>
              <a:t>://www.nirsoft.net</a:t>
            </a:r>
            <a:r>
              <a:rPr lang="en-US" dirty="0" smtClean="0">
                <a:hlinkClick r:id="rId9"/>
              </a:rPr>
              <a:t>/</a:t>
            </a:r>
            <a:endParaRPr lang="en-US" dirty="0" smtClean="0"/>
          </a:p>
          <a:p>
            <a:pPr marL="0" indent="0">
              <a:buNone/>
            </a:pPr>
            <a:r>
              <a:rPr lang="en-US" dirty="0">
                <a:hlinkClick r:id="rId10"/>
              </a:rPr>
              <a:t>http://pentestmonkey.net</a:t>
            </a:r>
            <a:r>
              <a:rPr lang="en-US" dirty="0" smtClean="0">
                <a:hlinkClick r:id="rId10"/>
              </a:rPr>
              <a:t>/</a:t>
            </a:r>
            <a:endParaRPr lang="en-US" dirty="0" smtClean="0"/>
          </a:p>
          <a:p>
            <a:pPr marL="0" indent="0">
              <a:buNone/>
            </a:pPr>
            <a:r>
              <a:rPr lang="nl-NL" dirty="0">
                <a:hlinkClick r:id="rId11"/>
              </a:rPr>
              <a:t>http://www.youtube.com/watch?v=</a:t>
            </a:r>
            <a:r>
              <a:rPr lang="nl-NL" dirty="0" smtClean="0">
                <a:hlinkClick r:id="rId11"/>
              </a:rPr>
              <a:t>_KiyTvojl3I</a:t>
            </a:r>
            <a:endParaRPr lang="nl-NL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16986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74638"/>
            <a:ext cx="84582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B0F0"/>
                </a:solidFill>
              </a:rPr>
              <a:t>Thank you </a:t>
            </a:r>
            <a:r>
              <a:rPr lang="en-US" dirty="0" err="1" smtClean="0">
                <a:solidFill>
                  <a:srgbClr val="00B0F0"/>
                </a:solidFill>
              </a:rPr>
              <a:t>BSides</a:t>
            </a:r>
            <a:r>
              <a:rPr lang="en-US" dirty="0" smtClean="0">
                <a:solidFill>
                  <a:srgbClr val="00B0F0"/>
                </a:solidFill>
              </a:rPr>
              <a:t> San Antonio!</a:t>
            </a:r>
            <a:endParaRPr lang="en-US" dirty="0">
              <a:solidFill>
                <a:srgbClr val="00B0F0"/>
              </a:solidFill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0" y="1676400"/>
            <a:ext cx="9054140" cy="4630839"/>
          </a:xfrm>
        </p:spPr>
      </p:pic>
    </p:spTree>
    <p:extLst>
      <p:ext uri="{BB962C8B-B14F-4D97-AF65-F5344CB8AC3E}">
        <p14:creationId xmlns:p14="http://schemas.microsoft.com/office/powerpoint/2010/main" val="5215537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B0F0"/>
                </a:solidFill>
              </a:rPr>
              <a:t>Wait, why?</a:t>
            </a:r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524000"/>
            <a:ext cx="8534400" cy="8382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900" dirty="0" smtClean="0"/>
              <a:t>No CVEs or Bug Bounties == !$</a:t>
            </a:r>
          </a:p>
          <a:p>
            <a:endParaRPr lang="en-US" sz="2900" dirty="0" smtClean="0"/>
          </a:p>
          <a:p>
            <a:pPr marL="0" indent="0">
              <a:buNone/>
            </a:pPr>
            <a:endParaRPr lang="en-US" sz="2900" dirty="0"/>
          </a:p>
          <a:p>
            <a:endParaRPr lang="en-US" sz="2900" dirty="0" smtClean="0"/>
          </a:p>
          <a:p>
            <a:endParaRPr lang="en-US" sz="2900" dirty="0"/>
          </a:p>
          <a:p>
            <a:endParaRPr lang="en-US" sz="2900" dirty="0" smtClean="0"/>
          </a:p>
          <a:p>
            <a:endParaRPr lang="en-US" sz="2900" dirty="0"/>
          </a:p>
        </p:txBody>
      </p:sp>
      <p:sp>
        <p:nvSpPr>
          <p:cNvPr id="5" name="TextBox 4"/>
          <p:cNvSpPr txBox="1"/>
          <p:nvPr/>
        </p:nvSpPr>
        <p:spPr>
          <a:xfrm>
            <a:off x="457200" y="3720405"/>
            <a:ext cx="7924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2133600"/>
            <a:ext cx="6855753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9265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30056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00B0F0"/>
                </a:solidFill>
              </a:rPr>
              <a:t>Happy Mother’s Day!</a:t>
            </a:r>
            <a:endParaRPr lang="en-US" dirty="0">
              <a:solidFill>
                <a:srgbClr val="00B0F0"/>
              </a:solidFill>
            </a:endParaRPr>
          </a:p>
        </p:txBody>
      </p:sp>
      <p:pic>
        <p:nvPicPr>
          <p:cNvPr id="3" name="Picture 2" descr="mothers275303649a8783731724l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2057400"/>
            <a:ext cx="7403572" cy="469654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6200" y="1295400"/>
            <a:ext cx="89916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Remember, you’re the reason she drinks </a:t>
            </a:r>
            <a:r>
              <a:rPr lang="en-US" sz="3200" dirty="0" smtClean="0">
                <a:sym typeface="Wingdings"/>
              </a:rPr>
              <a:t>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189842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001000" cy="1143000"/>
          </a:xfrm>
        </p:spPr>
        <p:txBody>
          <a:bodyPr/>
          <a:lstStyle/>
          <a:p>
            <a:r>
              <a:rPr lang="en-US" dirty="0" err="1" smtClean="0">
                <a:solidFill>
                  <a:srgbClr val="00B0F0"/>
                </a:solidFill>
              </a:rPr>
              <a:t>spoolz</a:t>
            </a:r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                    jg@hp.com</a:t>
            </a:r>
          </a:p>
          <a:p>
            <a:pPr marL="0" indent="0">
              <a:buNone/>
            </a:pPr>
            <a:r>
              <a:rPr lang="en-US" dirty="0" smtClean="0"/>
              <a:t>              xgermx@gmail.com</a:t>
            </a:r>
          </a:p>
          <a:p>
            <a:pPr marL="0" indent="0">
              <a:buNone/>
            </a:pPr>
            <a:r>
              <a:rPr lang="en-US" dirty="0" smtClean="0"/>
              <a:t>        http://JeremyGalloway.com</a:t>
            </a:r>
          </a:p>
          <a:p>
            <a:pPr marL="0" indent="0">
              <a:buNone/>
            </a:pPr>
            <a:r>
              <a:rPr lang="en-US" dirty="0" smtClean="0"/>
              <a:t>       http://EcstaticSec.tumblr.com</a:t>
            </a:r>
            <a:endParaRPr lang="en-US" dirty="0"/>
          </a:p>
        </p:txBody>
      </p:sp>
      <p:pic>
        <p:nvPicPr>
          <p:cNvPr id="4" name="Picture 3" descr="tyrapatch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3563112"/>
            <a:ext cx="4191000" cy="3218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515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79883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B0F0"/>
                </a:solidFill>
              </a:rPr>
              <a:t>Wait, why?</a:t>
            </a:r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524000"/>
            <a:ext cx="8534400" cy="11430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900" dirty="0" smtClean="0"/>
              <a:t>No CVEs or Bug Bounties == !$</a:t>
            </a:r>
          </a:p>
          <a:p>
            <a:pPr marL="0" indent="0">
              <a:buNone/>
            </a:pPr>
            <a:r>
              <a:rPr lang="en-US" sz="2900" dirty="0" err="1" smtClean="0"/>
              <a:t>Pwn</a:t>
            </a:r>
            <a:r>
              <a:rPr lang="en-US" sz="2900" dirty="0" smtClean="0"/>
              <a:t> </a:t>
            </a:r>
            <a:r>
              <a:rPr lang="en-US" sz="2900" dirty="0"/>
              <a:t>one, </a:t>
            </a:r>
            <a:r>
              <a:rPr lang="en-US" sz="2900" dirty="0" err="1"/>
              <a:t>pwn</a:t>
            </a:r>
            <a:r>
              <a:rPr lang="en-US" sz="2900" dirty="0"/>
              <a:t> them </a:t>
            </a:r>
            <a:r>
              <a:rPr lang="en-US" sz="2900" dirty="0" smtClean="0"/>
              <a:t>all </a:t>
            </a:r>
          </a:p>
          <a:p>
            <a:pPr marL="0" indent="0">
              <a:buNone/>
            </a:pPr>
            <a:endParaRPr lang="en-US" sz="2900" dirty="0"/>
          </a:p>
          <a:p>
            <a:endParaRPr lang="en-US" sz="2900" dirty="0" smtClean="0"/>
          </a:p>
          <a:p>
            <a:endParaRPr lang="en-US" sz="2900" dirty="0"/>
          </a:p>
          <a:p>
            <a:endParaRPr lang="en-US" sz="2900" dirty="0" smtClean="0"/>
          </a:p>
          <a:p>
            <a:endParaRPr lang="en-US" sz="2900" dirty="0"/>
          </a:p>
        </p:txBody>
      </p:sp>
      <p:pic>
        <p:nvPicPr>
          <p:cNvPr id="2052" name="Picture 4" descr="http://cdn.thinglink.me/api/image/509452759435575297/1024/10/scaletowidth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2639291"/>
            <a:ext cx="6178198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96456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Verve">
      <a:dk1>
        <a:sysClr val="windowText" lastClr="000000"/>
      </a:dk1>
      <a:lt1>
        <a:sysClr val="window" lastClr="FFFFFF"/>
      </a:lt1>
      <a:dk2>
        <a:srgbClr val="666666"/>
      </a:dk2>
      <a:lt2>
        <a:srgbClr val="D2D2D2"/>
      </a:lt2>
      <a:accent1>
        <a:srgbClr val="FF388C"/>
      </a:accent1>
      <a:accent2>
        <a:srgbClr val="E40059"/>
      </a:accent2>
      <a:accent3>
        <a:srgbClr val="9C007F"/>
      </a:accent3>
      <a:accent4>
        <a:srgbClr val="68007F"/>
      </a:accent4>
      <a:accent5>
        <a:srgbClr val="005BD3"/>
      </a:accent5>
      <a:accent6>
        <a:srgbClr val="00349E"/>
      </a:accent6>
      <a:hlink>
        <a:srgbClr val="17BBFD"/>
      </a:hlink>
      <a:folHlink>
        <a:srgbClr val="FF79C2"/>
      </a:folHlink>
    </a:clrScheme>
    <a:fontScheme name="Verdana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11717</TotalTime>
  <Words>1584</Words>
  <Application>Microsoft Macintosh PowerPoint</Application>
  <PresentationFormat>On-screen Show (4:3)</PresentationFormat>
  <Paragraphs>351</Paragraphs>
  <Slides>82</Slides>
  <Notes>28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82</vt:i4>
      </vt:variant>
    </vt:vector>
  </HeadingPairs>
  <TitlesOfParts>
    <vt:vector size="83" baseType="lpstr">
      <vt:lpstr>Office Theme</vt:lpstr>
      <vt:lpstr>Treasure Hunting in   Virtual Appliances</vt:lpstr>
      <vt:lpstr>uname -a</vt:lpstr>
      <vt:lpstr>uname -a</vt:lpstr>
      <vt:lpstr>uname -a</vt:lpstr>
      <vt:lpstr>uname -a</vt:lpstr>
      <vt:lpstr>Abstract</vt:lpstr>
      <vt:lpstr>Abstract</vt:lpstr>
      <vt:lpstr>Wait, why?</vt:lpstr>
      <vt:lpstr>Wait, why?</vt:lpstr>
      <vt:lpstr>Wait, why?</vt:lpstr>
      <vt:lpstr>Wait, why?</vt:lpstr>
      <vt:lpstr>Wait, why?</vt:lpstr>
      <vt:lpstr>Sounds lame.  Where’s my 0day?</vt:lpstr>
      <vt:lpstr>Sounds lame.  Where’s my 0day?</vt:lpstr>
      <vt:lpstr>What kind of treasures can you dig up?</vt:lpstr>
      <vt:lpstr>What kind of treasures can you dig up?</vt:lpstr>
      <vt:lpstr>Who’s making these appliances?</vt:lpstr>
      <vt:lpstr>Who’s making these appliances?</vt:lpstr>
      <vt:lpstr>Who’s making these appliances?</vt:lpstr>
      <vt:lpstr>Who’s making these appliances?</vt:lpstr>
      <vt:lpstr>Methodology</vt:lpstr>
      <vt:lpstr>Methodology</vt:lpstr>
      <vt:lpstr>Methodology</vt:lpstr>
      <vt:lpstr>Ready…Set…PWN!</vt:lpstr>
      <vt:lpstr>#get r00t</vt:lpstr>
      <vt:lpstr>Lowest hanging fruits: Credz++</vt:lpstr>
      <vt:lpstr>Lowest hanging fruits: Credz++</vt:lpstr>
      <vt:lpstr>Known files of interest</vt:lpstr>
      <vt:lpstr>Known files of interest</vt:lpstr>
      <vt:lpstr>Known files of interest</vt:lpstr>
      <vt:lpstr>Known files of interest</vt:lpstr>
      <vt:lpstr>Unknown files of interest</vt:lpstr>
      <vt:lpstr>Faux-rensics</vt:lpstr>
      <vt:lpstr>Locard’s Exchange Principal</vt:lpstr>
      <vt:lpstr>Capture a raw image (dd)</vt:lpstr>
      <vt:lpstr>Capture a raw image (dd)</vt:lpstr>
      <vt:lpstr>SIFT Virtual Appliance</vt:lpstr>
      <vt:lpstr>Autopsy</vt:lpstr>
      <vt:lpstr>Faux-rensics</vt:lpstr>
      <vt:lpstr>Carving</vt:lpstr>
      <vt:lpstr>Carving</vt:lpstr>
      <vt:lpstr>Carving</vt:lpstr>
      <vt:lpstr>Carving…when I get that feelin’</vt:lpstr>
      <vt:lpstr>Carving…Hex Appeal</vt:lpstr>
      <vt:lpstr>Carving</vt:lpstr>
      <vt:lpstr>Carving</vt:lpstr>
      <vt:lpstr>Carving</vt:lpstr>
      <vt:lpstr>Memory Analysis</vt:lpstr>
      <vt:lpstr>Memory Analysis</vt:lpstr>
      <vt:lpstr>Memory Analysis</vt:lpstr>
      <vt:lpstr>Volatility Profile Creation</vt:lpstr>
      <vt:lpstr>Volatility Profile Creation</vt:lpstr>
      <vt:lpstr>Acquire Memory</vt:lpstr>
      <vt:lpstr>Acquire Memory</vt:lpstr>
      <vt:lpstr>Memory Analysis</vt:lpstr>
      <vt:lpstr>Plugins</vt:lpstr>
      <vt:lpstr>Cheat when possible</vt:lpstr>
      <vt:lpstr>Don’t reinvent the wheel</vt:lpstr>
      <vt:lpstr>Putting the pieces together</vt:lpstr>
      <vt:lpstr>Putting the pieces together</vt:lpstr>
      <vt:lpstr>Putting the pieces together</vt:lpstr>
      <vt:lpstr>Putting the pieces together</vt:lpstr>
      <vt:lpstr>Putting the pieces together</vt:lpstr>
      <vt:lpstr>Putting the pieces together</vt:lpstr>
      <vt:lpstr>Putting the pieces together</vt:lpstr>
      <vt:lpstr>Putting the pieces together</vt:lpstr>
      <vt:lpstr>Putting the pieces together</vt:lpstr>
      <vt:lpstr>Bask in your treasures!</vt:lpstr>
      <vt:lpstr>Bask in your treasures! 210 Style</vt:lpstr>
      <vt:lpstr>C.Y.A.</vt:lpstr>
      <vt:lpstr>C.Y.A.</vt:lpstr>
      <vt:lpstr>C.Y.A.</vt:lpstr>
      <vt:lpstr>C.Y.A.</vt:lpstr>
      <vt:lpstr>Contest Time!</vt:lpstr>
      <vt:lpstr>WinRar!</vt:lpstr>
      <vt:lpstr>Questions?</vt:lpstr>
      <vt:lpstr>References</vt:lpstr>
      <vt:lpstr>References</vt:lpstr>
      <vt:lpstr>Thank you BSides San Antonio!</vt:lpstr>
      <vt:lpstr>Happy Mother’s Day!</vt:lpstr>
      <vt:lpstr>spoolz</vt:lpstr>
      <vt:lpstr>PowerPoint Presentation</vt:lpstr>
    </vt:vector>
  </TitlesOfParts>
  <Company>HP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Treasure Hunting in   Virtual Appliances</dc:title>
  <dc:creator>Jeremy Galloway</dc:creator>
  <cp:lastModifiedBy>xxxxxxxxxxxxxxxx xxxxxxxxxxxx</cp:lastModifiedBy>
  <cp:revision>265</cp:revision>
  <dcterms:created xsi:type="dcterms:W3CDTF">2014-03-24T18:11:55Z</dcterms:created>
  <dcterms:modified xsi:type="dcterms:W3CDTF">2014-05-11T22:46:50Z</dcterms:modified>
</cp:coreProperties>
</file>